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7" r:id="rId1"/>
  </p:sldMasterIdLst>
  <p:sldIdLst>
    <p:sldId id="256" r:id="rId2"/>
    <p:sldId id="309" r:id="rId3"/>
    <p:sldId id="310" r:id="rId4"/>
    <p:sldId id="311" r:id="rId5"/>
    <p:sldId id="312" r:id="rId6"/>
    <p:sldId id="257" r:id="rId7"/>
    <p:sldId id="302" r:id="rId8"/>
    <p:sldId id="303" r:id="rId9"/>
    <p:sldId id="304" r:id="rId10"/>
    <p:sldId id="267" r:id="rId11"/>
    <p:sldId id="305" r:id="rId12"/>
    <p:sldId id="306" r:id="rId13"/>
    <p:sldId id="314" r:id="rId14"/>
    <p:sldId id="307" r:id="rId15"/>
    <p:sldId id="308" r:id="rId16"/>
    <p:sldId id="313"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73" autoAdjust="0"/>
    <p:restoredTop sz="94660"/>
  </p:normalViewPr>
  <p:slideViewPr>
    <p:cSldViewPr snapToGrid="0">
      <p:cViewPr varScale="1">
        <p:scale>
          <a:sx n="101" d="100"/>
          <a:sy n="101" d="100"/>
        </p:scale>
        <p:origin x="138"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zh-TW" altLang="en-US"/>
              <a:t>按一下以編輯母片標題樣式</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按一下以編輯母片子標題樣式</a:t>
            </a:r>
            <a:endParaRPr lang="en-US" dirty="0"/>
          </a:p>
        </p:txBody>
      </p:sp>
      <p:sp>
        <p:nvSpPr>
          <p:cNvPr id="4" name="Date Placeholder 3"/>
          <p:cNvSpPr>
            <a:spLocks noGrp="1"/>
          </p:cNvSpPr>
          <p:nvPr>
            <p:ph type="dt" sz="half" idx="10"/>
          </p:nvPr>
        </p:nvSpPr>
        <p:spPr/>
        <p:txBody>
          <a:bodyPr/>
          <a:lstStyle/>
          <a:p>
            <a:fld id="{3AFDC18B-692A-4FB0-9D17-B7AB326BDFDD}" type="datetimeFigureOut">
              <a:rPr lang="zh-TW" altLang="en-US" smtClean="0"/>
              <a:t>2025/7/8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81E44DD-56E0-4DC1-AF43-34057E7CF438}" type="slidenum">
              <a:rPr lang="zh-TW" altLang="en-US" smtClean="0"/>
              <a:t>‹#›</a:t>
            </a:fld>
            <a:endParaRPr lang="zh-TW" altLang="en-US"/>
          </a:p>
        </p:txBody>
      </p:sp>
    </p:spTree>
    <p:extLst>
      <p:ext uri="{BB962C8B-B14F-4D97-AF65-F5344CB8AC3E}">
        <p14:creationId xmlns:p14="http://schemas.microsoft.com/office/powerpoint/2010/main" val="965525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標題與說明文字">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zh-TW" altLang="en-US"/>
              <a:t>按一下以編輯母片標題樣式</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3AFDC18B-692A-4FB0-9D17-B7AB326BDFDD}" type="datetimeFigureOut">
              <a:rPr lang="zh-TW" altLang="en-US" smtClean="0"/>
              <a:t>2025/7/8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81E44DD-56E0-4DC1-AF43-34057E7CF438}" type="slidenum">
              <a:rPr lang="zh-TW" altLang="en-US" smtClean="0"/>
              <a:t>‹#›</a:t>
            </a:fld>
            <a:endParaRPr lang="zh-TW" altLang="en-US"/>
          </a:p>
        </p:txBody>
      </p:sp>
    </p:spTree>
    <p:extLst>
      <p:ext uri="{BB962C8B-B14F-4D97-AF65-F5344CB8AC3E}">
        <p14:creationId xmlns:p14="http://schemas.microsoft.com/office/powerpoint/2010/main" val="650563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述 (含標題)">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zh-TW" altLang="en-US"/>
              <a:t>按一下以編輯母片標題樣式</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編輯母片文字樣式</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3AFDC18B-692A-4FB0-9D17-B7AB326BDFDD}" type="datetimeFigureOut">
              <a:rPr lang="zh-TW" altLang="en-US" smtClean="0"/>
              <a:t>2025/7/8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81E44DD-56E0-4DC1-AF43-34057E7CF438}" type="slidenum">
              <a:rPr lang="zh-TW" altLang="en-US" smtClean="0"/>
              <a:t>‹#›</a:t>
            </a:fld>
            <a:endParaRPr lang="zh-TW"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26965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zh-TW" altLang="en-US"/>
              <a:t>按一下以編輯母片標題樣式</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zh-TW" altLang="en-US"/>
              <a:t>編輯母片文字樣式</a:t>
            </a:r>
          </a:p>
        </p:txBody>
      </p:sp>
      <p:sp>
        <p:nvSpPr>
          <p:cNvPr id="5" name="Date Placeholder 4"/>
          <p:cNvSpPr>
            <a:spLocks noGrp="1"/>
          </p:cNvSpPr>
          <p:nvPr>
            <p:ph type="dt" sz="half" idx="10"/>
          </p:nvPr>
        </p:nvSpPr>
        <p:spPr/>
        <p:txBody>
          <a:bodyPr/>
          <a:lstStyle/>
          <a:p>
            <a:fld id="{3AFDC18B-692A-4FB0-9D17-B7AB326BDFDD}" type="datetimeFigureOut">
              <a:rPr lang="zh-TW" altLang="en-US" smtClean="0"/>
              <a:t>2025/7/8</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1E44DD-56E0-4DC1-AF43-34057E7CF438}" type="slidenum">
              <a:rPr lang="zh-TW" altLang="en-US" smtClean="0"/>
              <a:t>‹#›</a:t>
            </a:fld>
            <a:endParaRPr lang="zh-TW" altLang="en-US"/>
          </a:p>
        </p:txBody>
      </p:sp>
    </p:spTree>
    <p:extLst>
      <p:ext uri="{BB962C8B-B14F-4D97-AF65-F5344CB8AC3E}">
        <p14:creationId xmlns:p14="http://schemas.microsoft.com/office/powerpoint/2010/main" val="36110609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述名片">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zh-TW" altLang="en-US"/>
              <a:t>按一下以編輯母片標題樣式</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編輯母片文字樣式</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zh-TW" altLang="en-US"/>
              <a:t>編輯母片文字樣式</a:t>
            </a:r>
          </a:p>
        </p:txBody>
      </p:sp>
      <p:sp>
        <p:nvSpPr>
          <p:cNvPr id="5" name="Date Placeholder 4"/>
          <p:cNvSpPr>
            <a:spLocks noGrp="1"/>
          </p:cNvSpPr>
          <p:nvPr>
            <p:ph type="dt" sz="half" idx="10"/>
          </p:nvPr>
        </p:nvSpPr>
        <p:spPr/>
        <p:txBody>
          <a:bodyPr/>
          <a:lstStyle/>
          <a:p>
            <a:fld id="{3AFDC18B-692A-4FB0-9D17-B7AB326BDFDD}" type="datetimeFigureOut">
              <a:rPr lang="zh-TW" altLang="en-US" smtClean="0"/>
              <a:t>2025/7/8</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1E44DD-56E0-4DC1-AF43-34057E7CF438}" type="slidenum">
              <a:rPr lang="zh-TW" altLang="en-US" smtClean="0"/>
              <a:t>‹#›</a:t>
            </a:fld>
            <a:endParaRPr lang="zh-TW"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062676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是非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zh-TW" altLang="en-US"/>
              <a:t>按一下以編輯母片標題樣式</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編輯母片文字樣式</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zh-TW" altLang="en-US"/>
              <a:t>編輯母片文字樣式</a:t>
            </a:r>
          </a:p>
        </p:txBody>
      </p:sp>
      <p:sp>
        <p:nvSpPr>
          <p:cNvPr id="5" name="Date Placeholder 4"/>
          <p:cNvSpPr>
            <a:spLocks noGrp="1"/>
          </p:cNvSpPr>
          <p:nvPr>
            <p:ph type="dt" sz="half" idx="10"/>
          </p:nvPr>
        </p:nvSpPr>
        <p:spPr/>
        <p:txBody>
          <a:bodyPr/>
          <a:lstStyle/>
          <a:p>
            <a:fld id="{3AFDC18B-692A-4FB0-9D17-B7AB326BDFDD}" type="datetimeFigureOut">
              <a:rPr lang="zh-TW" altLang="en-US" smtClean="0"/>
              <a:t>2025/7/8</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1E44DD-56E0-4DC1-AF43-34057E7CF438}" type="slidenum">
              <a:rPr lang="zh-TW" altLang="en-US" smtClean="0"/>
              <a:t>‹#›</a:t>
            </a:fld>
            <a:endParaRPr lang="zh-TW" altLang="en-US"/>
          </a:p>
        </p:txBody>
      </p:sp>
    </p:spTree>
    <p:extLst>
      <p:ext uri="{BB962C8B-B14F-4D97-AF65-F5344CB8AC3E}">
        <p14:creationId xmlns:p14="http://schemas.microsoft.com/office/powerpoint/2010/main" val="36202653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p:nvPr>
        </p:nvSpPr>
        <p:spPr/>
        <p:txBody>
          <a:bodyPr vert="eaVert" ancho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3AFDC18B-692A-4FB0-9D17-B7AB326BDFDD}" type="datetimeFigureOut">
              <a:rPr lang="zh-TW" altLang="en-US" smtClean="0"/>
              <a:t>2025/7/8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81E44DD-56E0-4DC1-AF43-34057E7CF438}" type="slidenum">
              <a:rPr lang="zh-TW" altLang="en-US" smtClean="0"/>
              <a:t>‹#›</a:t>
            </a:fld>
            <a:endParaRPr lang="zh-TW" altLang="en-US"/>
          </a:p>
        </p:txBody>
      </p:sp>
    </p:spTree>
    <p:extLst>
      <p:ext uri="{BB962C8B-B14F-4D97-AF65-F5344CB8AC3E}">
        <p14:creationId xmlns:p14="http://schemas.microsoft.com/office/powerpoint/2010/main" val="14412367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3AFDC18B-692A-4FB0-9D17-B7AB326BDFDD}" type="datetimeFigureOut">
              <a:rPr lang="zh-TW" altLang="en-US" smtClean="0"/>
              <a:t>2025/7/8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81E44DD-56E0-4DC1-AF43-34057E7CF438}" type="slidenum">
              <a:rPr lang="zh-TW" altLang="en-US" smtClean="0"/>
              <a:t>‹#›</a:t>
            </a:fld>
            <a:endParaRPr lang="zh-TW" altLang="en-US"/>
          </a:p>
        </p:txBody>
      </p:sp>
    </p:spTree>
    <p:extLst>
      <p:ext uri="{BB962C8B-B14F-4D97-AF65-F5344CB8AC3E}">
        <p14:creationId xmlns:p14="http://schemas.microsoft.com/office/powerpoint/2010/main" val="2062679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zh-TW" altLang="en-US"/>
              <a:t>按一下以編輯母片標題樣式</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3AFDC18B-692A-4FB0-9D17-B7AB326BDFDD}" type="datetimeFigureOut">
              <a:rPr lang="zh-TW" altLang="en-US" smtClean="0"/>
              <a:t>2025/7/8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81E44DD-56E0-4DC1-AF43-34057E7CF438}" type="slidenum">
              <a:rPr lang="zh-TW" altLang="en-US" smtClean="0"/>
              <a:t>‹#›</a:t>
            </a:fld>
            <a:endParaRPr lang="zh-TW" altLang="en-US"/>
          </a:p>
        </p:txBody>
      </p:sp>
    </p:spTree>
    <p:extLst>
      <p:ext uri="{BB962C8B-B14F-4D97-AF65-F5344CB8AC3E}">
        <p14:creationId xmlns:p14="http://schemas.microsoft.com/office/powerpoint/2010/main" val="1222131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zh-TW" altLang="en-US"/>
              <a:t>按一下以編輯母片標題樣式</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3AFDC18B-692A-4FB0-9D17-B7AB326BDFDD}" type="datetimeFigureOut">
              <a:rPr lang="zh-TW" altLang="en-US" smtClean="0"/>
              <a:t>2025/7/8</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81E44DD-56E0-4DC1-AF43-34057E7CF438}" type="slidenum">
              <a:rPr lang="zh-TW" altLang="en-US" smtClean="0"/>
              <a:t>‹#›</a:t>
            </a:fld>
            <a:endParaRPr lang="zh-TW" altLang="en-US"/>
          </a:p>
        </p:txBody>
      </p:sp>
    </p:spTree>
    <p:extLst>
      <p:ext uri="{BB962C8B-B14F-4D97-AF65-F5344CB8AC3E}">
        <p14:creationId xmlns:p14="http://schemas.microsoft.com/office/powerpoint/2010/main" val="2611169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3AFDC18B-692A-4FB0-9D17-B7AB326BDFDD}" type="datetimeFigureOut">
              <a:rPr lang="zh-TW" altLang="en-US" smtClean="0"/>
              <a:t>2025/7/8</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81E44DD-56E0-4DC1-AF43-34057E7CF438}" type="slidenum">
              <a:rPr lang="zh-TW" altLang="en-US" smtClean="0"/>
              <a:t>‹#›</a:t>
            </a:fld>
            <a:endParaRPr lang="zh-TW" altLang="en-US"/>
          </a:p>
        </p:txBody>
      </p:sp>
    </p:spTree>
    <p:extLst>
      <p:ext uri="{BB962C8B-B14F-4D97-AF65-F5344CB8AC3E}">
        <p14:creationId xmlns:p14="http://schemas.microsoft.com/office/powerpoint/2010/main" val="4048145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zh-TW" altLang="en-US"/>
              <a:t>按一下以編輯母片標題樣式</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3AFDC18B-692A-4FB0-9D17-B7AB326BDFDD}" type="datetimeFigureOut">
              <a:rPr lang="zh-TW" altLang="en-US" smtClean="0"/>
              <a:t>2025/7/8</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81E44DD-56E0-4DC1-AF43-34057E7CF438}" type="slidenum">
              <a:rPr lang="zh-TW" altLang="en-US" smtClean="0"/>
              <a:t>‹#›</a:t>
            </a:fld>
            <a:endParaRPr lang="zh-TW" altLang="en-US"/>
          </a:p>
        </p:txBody>
      </p:sp>
    </p:spTree>
    <p:extLst>
      <p:ext uri="{BB962C8B-B14F-4D97-AF65-F5344CB8AC3E}">
        <p14:creationId xmlns:p14="http://schemas.microsoft.com/office/powerpoint/2010/main" val="2322822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fld id="{3AFDC18B-692A-4FB0-9D17-B7AB326BDFDD}" type="datetimeFigureOut">
              <a:rPr lang="zh-TW" altLang="en-US" smtClean="0"/>
              <a:t>2025/7/8</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81E44DD-56E0-4DC1-AF43-34057E7CF438}" type="slidenum">
              <a:rPr lang="zh-TW" altLang="en-US" smtClean="0"/>
              <a:t>‹#›</a:t>
            </a:fld>
            <a:endParaRPr lang="zh-TW" altLang="en-US"/>
          </a:p>
        </p:txBody>
      </p:sp>
    </p:spTree>
    <p:extLst>
      <p:ext uri="{BB962C8B-B14F-4D97-AF65-F5344CB8AC3E}">
        <p14:creationId xmlns:p14="http://schemas.microsoft.com/office/powerpoint/2010/main" val="2121969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FDC18B-692A-4FB0-9D17-B7AB326BDFDD}" type="datetimeFigureOut">
              <a:rPr lang="zh-TW" altLang="en-US" smtClean="0"/>
              <a:t>2025/7/8</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81E44DD-56E0-4DC1-AF43-34057E7CF438}" type="slidenum">
              <a:rPr lang="zh-TW" altLang="en-US" smtClean="0"/>
              <a:t>‹#›</a:t>
            </a:fld>
            <a:endParaRPr lang="zh-TW" altLang="en-US"/>
          </a:p>
        </p:txBody>
      </p:sp>
    </p:spTree>
    <p:extLst>
      <p:ext uri="{BB962C8B-B14F-4D97-AF65-F5344CB8AC3E}">
        <p14:creationId xmlns:p14="http://schemas.microsoft.com/office/powerpoint/2010/main" val="3286500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zh-TW" altLang="en-US"/>
              <a:t>按一下以編輯母片標題樣式</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編輯母片文字樣式</a:t>
            </a:r>
          </a:p>
        </p:txBody>
      </p:sp>
      <p:sp>
        <p:nvSpPr>
          <p:cNvPr id="5" name="Date Placeholder 4"/>
          <p:cNvSpPr>
            <a:spLocks noGrp="1"/>
          </p:cNvSpPr>
          <p:nvPr>
            <p:ph type="dt" sz="half" idx="10"/>
          </p:nvPr>
        </p:nvSpPr>
        <p:spPr/>
        <p:txBody>
          <a:bodyPr/>
          <a:lstStyle/>
          <a:p>
            <a:fld id="{3AFDC18B-692A-4FB0-9D17-B7AB326BDFDD}" type="datetimeFigureOut">
              <a:rPr lang="zh-TW" altLang="en-US" smtClean="0"/>
              <a:t>2025/7/8</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81E44DD-56E0-4DC1-AF43-34057E7CF438}" type="slidenum">
              <a:rPr lang="zh-TW" altLang="en-US" smtClean="0"/>
              <a:t>‹#›</a:t>
            </a:fld>
            <a:endParaRPr lang="zh-TW" altLang="en-US"/>
          </a:p>
        </p:txBody>
      </p:sp>
    </p:spTree>
    <p:extLst>
      <p:ext uri="{BB962C8B-B14F-4D97-AF65-F5344CB8AC3E}">
        <p14:creationId xmlns:p14="http://schemas.microsoft.com/office/powerpoint/2010/main" val="3933118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a:t>按一下圖示以新增圖片</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編輯母片文字樣式</a:t>
            </a:r>
          </a:p>
        </p:txBody>
      </p:sp>
      <p:sp>
        <p:nvSpPr>
          <p:cNvPr id="5" name="Date Placeholder 4"/>
          <p:cNvSpPr>
            <a:spLocks noGrp="1"/>
          </p:cNvSpPr>
          <p:nvPr>
            <p:ph type="dt" sz="half" idx="10"/>
          </p:nvPr>
        </p:nvSpPr>
        <p:spPr/>
        <p:txBody>
          <a:bodyPr/>
          <a:lstStyle/>
          <a:p>
            <a:fld id="{3AFDC18B-692A-4FB0-9D17-B7AB326BDFDD}" type="datetimeFigureOut">
              <a:rPr lang="zh-TW" altLang="en-US" smtClean="0"/>
              <a:t>2025/7/8</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81E44DD-56E0-4DC1-AF43-34057E7CF438}" type="slidenum">
              <a:rPr lang="zh-TW" altLang="en-US" smtClean="0"/>
              <a:t>‹#›</a:t>
            </a:fld>
            <a:endParaRPr lang="zh-TW" altLang="en-US"/>
          </a:p>
        </p:txBody>
      </p:sp>
    </p:spTree>
    <p:extLst>
      <p:ext uri="{BB962C8B-B14F-4D97-AF65-F5344CB8AC3E}">
        <p14:creationId xmlns:p14="http://schemas.microsoft.com/office/powerpoint/2010/main" val="3880524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AFDC18B-692A-4FB0-9D17-B7AB326BDFDD}" type="datetimeFigureOut">
              <a:rPr lang="zh-TW" altLang="en-US" smtClean="0"/>
              <a:t>2025/7/8</a:t>
            </a:fld>
            <a:endParaRPr lang="zh-TW"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TW" alt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81E44DD-56E0-4DC1-AF43-34057E7CF438}" type="slidenum">
              <a:rPr lang="zh-TW" altLang="en-US" smtClean="0"/>
              <a:t>‹#›</a:t>
            </a:fld>
            <a:endParaRPr lang="zh-TW" altLang="en-US"/>
          </a:p>
        </p:txBody>
      </p:sp>
    </p:spTree>
    <p:extLst>
      <p:ext uri="{BB962C8B-B14F-4D97-AF65-F5344CB8AC3E}">
        <p14:creationId xmlns:p14="http://schemas.microsoft.com/office/powerpoint/2010/main" val="2856773508"/>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 id="2147483780" r:id="rId13"/>
    <p:sldLayoutId id="2147483781" r:id="rId14"/>
    <p:sldLayoutId id="2147483782" r:id="rId15"/>
    <p:sldLayoutId id="214748378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5.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Word_Document3.docx"/><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6.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575475BC-1E97-4EAF-81D1-2DA07B303A48}"/>
              </a:ext>
            </a:extLst>
          </p:cNvPr>
          <p:cNvSpPr>
            <a:spLocks noGrp="1"/>
          </p:cNvSpPr>
          <p:nvPr>
            <p:ph type="ctrTitle"/>
          </p:nvPr>
        </p:nvSpPr>
        <p:spPr/>
        <p:txBody>
          <a:bodyPr>
            <a:normAutofit/>
          </a:bodyPr>
          <a:lstStyle/>
          <a:p>
            <a:r>
              <a:rPr lang="zh-TW" altLang="en-US" dirty="0"/>
              <a:t>中银香港信科中心项目</a:t>
            </a:r>
            <a:br>
              <a:rPr lang="en-US" altLang="zh-TW" dirty="0"/>
            </a:br>
            <a:r>
              <a:rPr lang="en-US" altLang="zh-TW" dirty="0"/>
              <a:t>-</a:t>
            </a:r>
            <a:r>
              <a:rPr lang="zh-TW" altLang="en-US" dirty="0"/>
              <a:t>地基与子结构工程</a:t>
            </a:r>
            <a:r>
              <a:rPr lang="en-US" altLang="zh-TW" dirty="0"/>
              <a:t>(</a:t>
            </a:r>
            <a:r>
              <a:rPr lang="zh-TW" altLang="en-US" dirty="0"/>
              <a:t>资格预审</a:t>
            </a:r>
            <a:r>
              <a:rPr lang="en-US" altLang="zh-TW" dirty="0"/>
              <a:t>)</a:t>
            </a:r>
            <a:endParaRPr lang="zh-TW" altLang="en-US" dirty="0"/>
          </a:p>
        </p:txBody>
      </p:sp>
      <p:sp>
        <p:nvSpPr>
          <p:cNvPr id="3" name="副標題 2">
            <a:extLst>
              <a:ext uri="{FF2B5EF4-FFF2-40B4-BE49-F238E27FC236}">
                <a16:creationId xmlns:a16="http://schemas.microsoft.com/office/drawing/2014/main" id="{DE42AAE7-AB33-45E6-AAD2-BE2A273FAB03}"/>
              </a:ext>
            </a:extLst>
          </p:cNvPr>
          <p:cNvSpPr>
            <a:spLocks noGrp="1"/>
          </p:cNvSpPr>
          <p:nvPr>
            <p:ph type="subTitle" idx="1"/>
          </p:nvPr>
        </p:nvSpPr>
        <p:spPr>
          <a:xfrm>
            <a:off x="6683604" y="5957846"/>
            <a:ext cx="5893741" cy="1126283"/>
          </a:xfrm>
        </p:spPr>
        <p:txBody>
          <a:bodyPr>
            <a:normAutofit/>
          </a:bodyPr>
          <a:lstStyle/>
          <a:p>
            <a:r>
              <a:rPr lang="zh-TW" altLang="en-US" sz="2800" dirty="0">
                <a:solidFill>
                  <a:srgbClr val="FF0000"/>
                </a:solidFill>
              </a:rPr>
              <a:t>请於此填写公司中文及英文名称 </a:t>
            </a:r>
          </a:p>
        </p:txBody>
      </p:sp>
    </p:spTree>
    <p:extLst>
      <p:ext uri="{BB962C8B-B14F-4D97-AF65-F5344CB8AC3E}">
        <p14:creationId xmlns:p14="http://schemas.microsoft.com/office/powerpoint/2010/main" val="1750814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0821284-9CC6-4F18-A58D-67F29F8C579D}"/>
              </a:ext>
            </a:extLst>
          </p:cNvPr>
          <p:cNvSpPr>
            <a:spLocks noGrp="1"/>
          </p:cNvSpPr>
          <p:nvPr>
            <p:ph type="title"/>
          </p:nvPr>
        </p:nvSpPr>
        <p:spPr/>
        <p:txBody>
          <a:bodyPr/>
          <a:lstStyle/>
          <a:p>
            <a:r>
              <a:rPr lang="en-US" altLang="zh-TW" dirty="0"/>
              <a:t>4.</a:t>
            </a:r>
            <a:r>
              <a:rPr lang="zh-TW" altLang="zh-TW" dirty="0"/>
              <a:t>最近</a:t>
            </a:r>
            <a:r>
              <a:rPr lang="en-US" altLang="zh-TW" dirty="0"/>
              <a:t>3</a:t>
            </a:r>
            <a:r>
              <a:rPr lang="zh-TW" altLang="zh-TW" dirty="0"/>
              <a:t>年导致工人死亡或严重人身伤害的地基工程事故</a:t>
            </a:r>
            <a:endParaRPr lang="zh-TW" altLang="en-US" dirty="0"/>
          </a:p>
        </p:txBody>
      </p:sp>
      <p:sp>
        <p:nvSpPr>
          <p:cNvPr id="3" name="內容版面配置區 2">
            <a:extLst>
              <a:ext uri="{FF2B5EF4-FFF2-40B4-BE49-F238E27FC236}">
                <a16:creationId xmlns:a16="http://schemas.microsoft.com/office/drawing/2014/main" id="{94BC64A9-2914-4E56-93A6-76A0AE2DE0C9}"/>
              </a:ext>
            </a:extLst>
          </p:cNvPr>
          <p:cNvSpPr>
            <a:spLocks noGrp="1"/>
          </p:cNvSpPr>
          <p:nvPr>
            <p:ph idx="1"/>
          </p:nvPr>
        </p:nvSpPr>
        <p:spPr>
          <a:xfrm>
            <a:off x="2476090" y="2415074"/>
            <a:ext cx="8915400" cy="5075853"/>
          </a:xfrm>
        </p:spPr>
        <p:txBody>
          <a:bodyPr>
            <a:normAutofit/>
          </a:bodyPr>
          <a:lstStyle/>
          <a:p>
            <a:pPr marL="0" indent="0">
              <a:buNone/>
            </a:pPr>
            <a:r>
              <a:rPr lang="zh-TW" altLang="en-US" sz="2400">
                <a:solidFill>
                  <a:srgbClr val="C00000"/>
                </a:solidFill>
              </a:rPr>
              <a:t>请填写及签署</a:t>
            </a:r>
            <a:r>
              <a:rPr lang="en-US" altLang="zh-TW" sz="2400">
                <a:solidFill>
                  <a:srgbClr val="C00000"/>
                </a:solidFill>
              </a:rPr>
              <a:t> “</a:t>
            </a:r>
            <a:r>
              <a:rPr lang="zh-TW" altLang="en-US" sz="2400">
                <a:solidFill>
                  <a:srgbClr val="C00000"/>
                </a:solidFill>
              </a:rPr>
              <a:t>意外事故声明</a:t>
            </a:r>
            <a:r>
              <a:rPr lang="en-US" altLang="zh-TW" sz="2400">
                <a:solidFill>
                  <a:srgbClr val="C00000"/>
                </a:solidFill>
              </a:rPr>
              <a:t>”</a:t>
            </a:r>
            <a:r>
              <a:rPr lang="zh-TW" altLang="en-US" sz="2400">
                <a:solidFill>
                  <a:srgbClr val="C00000"/>
                </a:solidFill>
              </a:rPr>
              <a:t>后张贴于此 </a:t>
            </a:r>
            <a:r>
              <a:rPr lang="en-US" altLang="zh-TW" sz="2400">
                <a:solidFill>
                  <a:srgbClr val="C00000"/>
                </a:solidFill>
              </a:rPr>
              <a:t>(</a:t>
            </a:r>
            <a:r>
              <a:rPr lang="en-US" altLang="zh-TW" sz="2400" dirty="0">
                <a:solidFill>
                  <a:srgbClr val="C00000"/>
                </a:solidFill>
              </a:rPr>
              <a:t>pdf file)</a:t>
            </a:r>
            <a:endParaRPr lang="zh-TW" altLang="en-US" sz="2400" dirty="0">
              <a:solidFill>
                <a:srgbClr val="C00000"/>
              </a:solidFill>
            </a:endParaRPr>
          </a:p>
        </p:txBody>
      </p:sp>
      <p:graphicFrame>
        <p:nvGraphicFramePr>
          <p:cNvPr id="4" name="物件 3">
            <a:extLst>
              <a:ext uri="{FF2B5EF4-FFF2-40B4-BE49-F238E27FC236}">
                <a16:creationId xmlns:a16="http://schemas.microsoft.com/office/drawing/2014/main" id="{DCB0AD93-D603-40A3-B416-EBD15BF173B1}"/>
              </a:ext>
            </a:extLst>
          </p:cNvPr>
          <p:cNvGraphicFramePr>
            <a:graphicFrameLocks noChangeAspect="1"/>
          </p:cNvGraphicFramePr>
          <p:nvPr>
            <p:extLst>
              <p:ext uri="{D42A27DB-BD31-4B8C-83A1-F6EECF244321}">
                <p14:modId xmlns:p14="http://schemas.microsoft.com/office/powerpoint/2010/main" val="3778824066"/>
              </p:ext>
            </p:extLst>
          </p:nvPr>
        </p:nvGraphicFramePr>
        <p:xfrm>
          <a:off x="3008722" y="3398363"/>
          <a:ext cx="2402264" cy="2018569"/>
        </p:xfrm>
        <a:graphic>
          <a:graphicData uri="http://schemas.openxmlformats.org/presentationml/2006/ole">
            <mc:AlternateContent xmlns:mc="http://schemas.openxmlformats.org/markup-compatibility/2006">
              <mc:Choice xmlns:v="urn:schemas-microsoft-com:vml" Requires="v">
                <p:oleObj spid="_x0000_s1106" name="Document" showAsIcon="1" r:id="rId3" imgW="914400" imgH="768240" progId="Word.Document.12">
                  <p:embed/>
                </p:oleObj>
              </mc:Choice>
              <mc:Fallback>
                <p:oleObj name="Document" showAsIcon="1" r:id="rId3" imgW="914400" imgH="768240" progId="Word.Document.12">
                  <p:embed/>
                  <p:pic>
                    <p:nvPicPr>
                      <p:cNvPr id="0" name=""/>
                      <p:cNvPicPr/>
                      <p:nvPr/>
                    </p:nvPicPr>
                    <p:blipFill>
                      <a:blip r:embed="rId4"/>
                      <a:stretch>
                        <a:fillRect/>
                      </a:stretch>
                    </p:blipFill>
                    <p:spPr>
                      <a:xfrm>
                        <a:off x="3008722" y="3398363"/>
                        <a:ext cx="2402264" cy="2018569"/>
                      </a:xfrm>
                      <a:prstGeom prst="rect">
                        <a:avLst/>
                      </a:prstGeom>
                    </p:spPr>
                  </p:pic>
                </p:oleObj>
              </mc:Fallback>
            </mc:AlternateContent>
          </a:graphicData>
        </a:graphic>
      </p:graphicFrame>
    </p:spTree>
    <p:extLst>
      <p:ext uri="{BB962C8B-B14F-4D97-AF65-F5344CB8AC3E}">
        <p14:creationId xmlns:p14="http://schemas.microsoft.com/office/powerpoint/2010/main" val="1174528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0821284-9CC6-4F18-A58D-67F29F8C579D}"/>
              </a:ext>
            </a:extLst>
          </p:cNvPr>
          <p:cNvSpPr>
            <a:spLocks noGrp="1"/>
          </p:cNvSpPr>
          <p:nvPr>
            <p:ph type="title"/>
          </p:nvPr>
        </p:nvSpPr>
        <p:spPr>
          <a:xfrm>
            <a:off x="2073897" y="624110"/>
            <a:ext cx="9430715" cy="1280890"/>
          </a:xfrm>
        </p:spPr>
        <p:txBody>
          <a:bodyPr/>
          <a:lstStyle/>
          <a:p>
            <a:r>
              <a:rPr lang="en-US" altLang="zh-TW" dirty="0"/>
              <a:t>5.</a:t>
            </a:r>
            <a:r>
              <a:rPr lang="zh-TW" altLang="en-US" dirty="0"/>
              <a:t> </a:t>
            </a:r>
            <a:r>
              <a:rPr lang="en-US" altLang="zh-TW" dirty="0"/>
              <a:t>ISO9001, ISO45001 </a:t>
            </a:r>
            <a:r>
              <a:rPr lang="zh-TW" altLang="zh-TW" dirty="0"/>
              <a:t>及 </a:t>
            </a:r>
            <a:r>
              <a:rPr lang="en-US" altLang="zh-TW" dirty="0"/>
              <a:t>ISO14001</a:t>
            </a:r>
            <a:r>
              <a:rPr lang="zh-TW" altLang="zh-TW" dirty="0"/>
              <a:t>認證</a:t>
            </a:r>
            <a:endParaRPr lang="zh-TW" altLang="en-US" dirty="0"/>
          </a:p>
        </p:txBody>
      </p:sp>
      <p:graphicFrame>
        <p:nvGraphicFramePr>
          <p:cNvPr id="3" name="表格 2">
            <a:extLst>
              <a:ext uri="{FF2B5EF4-FFF2-40B4-BE49-F238E27FC236}">
                <a16:creationId xmlns:a16="http://schemas.microsoft.com/office/drawing/2014/main" id="{0C9EFE14-6A21-49DB-94B9-A80B87961F30}"/>
              </a:ext>
            </a:extLst>
          </p:cNvPr>
          <p:cNvGraphicFramePr>
            <a:graphicFrameLocks noGrp="1"/>
          </p:cNvGraphicFramePr>
          <p:nvPr>
            <p:extLst>
              <p:ext uri="{D42A27DB-BD31-4B8C-83A1-F6EECF244321}">
                <p14:modId xmlns:p14="http://schemas.microsoft.com/office/powerpoint/2010/main" val="1089234696"/>
              </p:ext>
            </p:extLst>
          </p:nvPr>
        </p:nvGraphicFramePr>
        <p:xfrm>
          <a:off x="1611215" y="1798269"/>
          <a:ext cx="7985272" cy="3518449"/>
        </p:xfrm>
        <a:graphic>
          <a:graphicData uri="http://schemas.openxmlformats.org/drawingml/2006/table">
            <a:tbl>
              <a:tblPr firstRow="1" bandRow="1">
                <a:tableStyleId>{5C22544A-7EE6-4342-B048-85BDC9FD1C3A}</a:tableStyleId>
              </a:tblPr>
              <a:tblGrid>
                <a:gridCol w="2448260">
                  <a:extLst>
                    <a:ext uri="{9D8B030D-6E8A-4147-A177-3AD203B41FA5}">
                      <a16:colId xmlns:a16="http://schemas.microsoft.com/office/drawing/2014/main" val="3961111103"/>
                    </a:ext>
                  </a:extLst>
                </a:gridCol>
                <a:gridCol w="1879412">
                  <a:extLst>
                    <a:ext uri="{9D8B030D-6E8A-4147-A177-3AD203B41FA5}">
                      <a16:colId xmlns:a16="http://schemas.microsoft.com/office/drawing/2014/main" val="2627990694"/>
                    </a:ext>
                  </a:extLst>
                </a:gridCol>
                <a:gridCol w="3657600">
                  <a:extLst>
                    <a:ext uri="{9D8B030D-6E8A-4147-A177-3AD203B41FA5}">
                      <a16:colId xmlns:a16="http://schemas.microsoft.com/office/drawing/2014/main" val="1926115820"/>
                    </a:ext>
                  </a:extLst>
                </a:gridCol>
              </a:tblGrid>
              <a:tr h="775249">
                <a:tc>
                  <a:txBody>
                    <a:bodyPr/>
                    <a:lstStyle/>
                    <a:p>
                      <a:r>
                        <a:rPr lang="zh-TW" altLang="zh-TW" dirty="0"/>
                        <a:t>認證資質</a:t>
                      </a:r>
                      <a:endParaRPr lang="zh-TW" altLang="en-US" dirty="0"/>
                    </a:p>
                  </a:txBody>
                  <a:tcPr/>
                </a:tc>
                <a:tc>
                  <a:txBody>
                    <a:bodyPr/>
                    <a:lstStyle/>
                    <a:p>
                      <a:r>
                        <a:rPr lang="zh-TW" altLang="en-US" dirty="0"/>
                        <a:t>有效日期</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zh-TW" altLang="en-US" dirty="0"/>
                        <a:t>請貼上</a:t>
                      </a:r>
                      <a:r>
                        <a:rPr lang="zh-TW" altLang="zh-TW" sz="1800" b="1" kern="1200" dirty="0">
                          <a:solidFill>
                            <a:schemeClr val="lt1"/>
                          </a:solidFill>
                          <a:effectLst/>
                          <a:latin typeface="+mn-lt"/>
                          <a:ea typeface="+mn-ea"/>
                          <a:cs typeface="+mn-cs"/>
                        </a:rPr>
                        <a:t>證書副本</a:t>
                      </a:r>
                      <a:r>
                        <a:rPr lang="en-US" altLang="zh-TW" dirty="0"/>
                        <a:t>(pdf file)</a:t>
                      </a:r>
                      <a:endParaRPr lang="zh-TW" altLang="en-US" dirty="0"/>
                    </a:p>
                    <a:p>
                      <a:endParaRPr lang="zh-TW" altLang="en-US" dirty="0"/>
                    </a:p>
                  </a:txBody>
                  <a:tcPr/>
                </a:tc>
                <a:extLst>
                  <a:ext uri="{0D108BD9-81ED-4DB2-BD59-A6C34878D82A}">
                    <a16:rowId xmlns:a16="http://schemas.microsoft.com/office/drawing/2014/main" val="1650817215"/>
                  </a:ext>
                </a:extLst>
              </a:tr>
              <a:tr h="804560">
                <a:tc>
                  <a:txBody>
                    <a:bodyPr/>
                    <a:lstStyle/>
                    <a:p>
                      <a:r>
                        <a:rPr lang="en-US" altLang="zh-TW" dirty="0"/>
                        <a:t>ISO9001</a:t>
                      </a:r>
                      <a:endParaRPr lang="zh-TW" altLang="en-US" dirty="0"/>
                    </a:p>
                  </a:txBody>
                  <a:tcPr/>
                </a:tc>
                <a:tc>
                  <a:txBody>
                    <a:bodyPr/>
                    <a:lstStyle/>
                    <a:p>
                      <a:endParaRPr lang="zh-TW" altLang="en-US" dirty="0"/>
                    </a:p>
                  </a:txBody>
                  <a:tcPr/>
                </a:tc>
                <a:tc>
                  <a:txBody>
                    <a:bodyPr/>
                    <a:lstStyle/>
                    <a:p>
                      <a:endParaRPr lang="en-US" altLang="zh-TW" dirty="0"/>
                    </a:p>
                    <a:p>
                      <a:endParaRPr lang="en-US" altLang="zh-TW" dirty="0"/>
                    </a:p>
                    <a:p>
                      <a:endParaRPr lang="zh-TW" altLang="en-US" dirty="0"/>
                    </a:p>
                  </a:txBody>
                  <a:tcPr/>
                </a:tc>
                <a:extLst>
                  <a:ext uri="{0D108BD9-81ED-4DB2-BD59-A6C34878D82A}">
                    <a16:rowId xmlns:a16="http://schemas.microsoft.com/office/drawing/2014/main" val="1594036209"/>
                  </a:ext>
                </a:extLst>
              </a:tr>
              <a:tr h="720204">
                <a:tc>
                  <a:txBody>
                    <a:bodyPr/>
                    <a:lstStyle/>
                    <a:p>
                      <a:r>
                        <a:rPr lang="en-US" altLang="zh-TW" dirty="0"/>
                        <a:t>ISO45001</a:t>
                      </a:r>
                      <a:endParaRPr lang="zh-TW" altLang="en-US" dirty="0"/>
                    </a:p>
                  </a:txBody>
                  <a:tcPr/>
                </a:tc>
                <a:tc>
                  <a:txBody>
                    <a:bodyPr/>
                    <a:lstStyle/>
                    <a:p>
                      <a:endParaRPr lang="zh-TW" altLang="en-US"/>
                    </a:p>
                  </a:txBody>
                  <a:tcPr/>
                </a:tc>
                <a:tc>
                  <a:txBody>
                    <a:bodyPr/>
                    <a:lstStyle/>
                    <a:p>
                      <a:endParaRPr lang="en-US" altLang="zh-TW" dirty="0"/>
                    </a:p>
                    <a:p>
                      <a:endParaRPr lang="en-US" altLang="zh-TW" dirty="0"/>
                    </a:p>
                    <a:p>
                      <a:endParaRPr lang="zh-TW" altLang="en-US" dirty="0"/>
                    </a:p>
                  </a:txBody>
                  <a:tcPr/>
                </a:tc>
                <a:extLst>
                  <a:ext uri="{0D108BD9-81ED-4DB2-BD59-A6C34878D82A}">
                    <a16:rowId xmlns:a16="http://schemas.microsoft.com/office/drawing/2014/main" val="602682569"/>
                  </a:ext>
                </a:extLst>
              </a:tr>
              <a:tr h="720204">
                <a:tc>
                  <a:txBody>
                    <a:bodyPr/>
                    <a:lstStyle/>
                    <a:p>
                      <a:r>
                        <a:rPr lang="en-US" altLang="zh-TW" dirty="0"/>
                        <a:t>ISO14001</a:t>
                      </a:r>
                      <a:endParaRPr lang="zh-TW" altLang="en-US" dirty="0"/>
                    </a:p>
                  </a:txBody>
                  <a:tcPr/>
                </a:tc>
                <a:tc>
                  <a:txBody>
                    <a:bodyPr/>
                    <a:lstStyle/>
                    <a:p>
                      <a:endParaRPr lang="zh-TW" altLang="en-US"/>
                    </a:p>
                  </a:txBody>
                  <a:tcPr/>
                </a:tc>
                <a:tc>
                  <a:txBody>
                    <a:bodyPr/>
                    <a:lstStyle/>
                    <a:p>
                      <a:endParaRPr lang="en-US" altLang="zh-TW" dirty="0"/>
                    </a:p>
                    <a:p>
                      <a:endParaRPr lang="en-US" altLang="zh-TW" dirty="0"/>
                    </a:p>
                    <a:p>
                      <a:endParaRPr lang="zh-TW" altLang="en-US" dirty="0"/>
                    </a:p>
                  </a:txBody>
                  <a:tcPr/>
                </a:tc>
                <a:extLst>
                  <a:ext uri="{0D108BD9-81ED-4DB2-BD59-A6C34878D82A}">
                    <a16:rowId xmlns:a16="http://schemas.microsoft.com/office/drawing/2014/main" val="2166869808"/>
                  </a:ext>
                </a:extLst>
              </a:tr>
            </a:tbl>
          </a:graphicData>
        </a:graphic>
      </p:graphicFrame>
    </p:spTree>
    <p:extLst>
      <p:ext uri="{BB962C8B-B14F-4D97-AF65-F5344CB8AC3E}">
        <p14:creationId xmlns:p14="http://schemas.microsoft.com/office/powerpoint/2010/main" val="1279521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0821284-9CC6-4F18-A58D-67F29F8C579D}"/>
              </a:ext>
            </a:extLst>
          </p:cNvPr>
          <p:cNvSpPr>
            <a:spLocks noGrp="1"/>
          </p:cNvSpPr>
          <p:nvPr>
            <p:ph type="title"/>
          </p:nvPr>
        </p:nvSpPr>
        <p:spPr>
          <a:xfrm>
            <a:off x="2073897" y="624110"/>
            <a:ext cx="9430715" cy="1280890"/>
          </a:xfrm>
        </p:spPr>
        <p:txBody>
          <a:bodyPr/>
          <a:lstStyle/>
          <a:p>
            <a:r>
              <a:rPr lang="en-US" altLang="zh-TW" dirty="0"/>
              <a:t>6.</a:t>
            </a:r>
            <a:r>
              <a:rPr lang="zh-TW" altLang="zh-TW" dirty="0"/>
              <a:t>财政状况</a:t>
            </a:r>
            <a:endParaRPr lang="zh-TW" altLang="en-US" dirty="0"/>
          </a:p>
        </p:txBody>
      </p:sp>
      <p:graphicFrame>
        <p:nvGraphicFramePr>
          <p:cNvPr id="3" name="表格 2">
            <a:extLst>
              <a:ext uri="{FF2B5EF4-FFF2-40B4-BE49-F238E27FC236}">
                <a16:creationId xmlns:a16="http://schemas.microsoft.com/office/drawing/2014/main" id="{0C9EFE14-6A21-49DB-94B9-A80B87961F30}"/>
              </a:ext>
            </a:extLst>
          </p:cNvPr>
          <p:cNvGraphicFramePr>
            <a:graphicFrameLocks noGrp="1"/>
          </p:cNvGraphicFramePr>
          <p:nvPr>
            <p:extLst>
              <p:ext uri="{D42A27DB-BD31-4B8C-83A1-F6EECF244321}">
                <p14:modId xmlns:p14="http://schemas.microsoft.com/office/powerpoint/2010/main" val="2272456363"/>
              </p:ext>
            </p:extLst>
          </p:nvPr>
        </p:nvGraphicFramePr>
        <p:xfrm>
          <a:off x="867266" y="1593648"/>
          <a:ext cx="10457468" cy="4256648"/>
        </p:xfrm>
        <a:graphic>
          <a:graphicData uri="http://schemas.openxmlformats.org/drawingml/2006/table">
            <a:tbl>
              <a:tblPr firstRow="1" bandRow="1">
                <a:tableStyleId>{5C22544A-7EE6-4342-B048-85BDC9FD1C3A}</a:tableStyleId>
              </a:tblPr>
              <a:tblGrid>
                <a:gridCol w="939616">
                  <a:extLst>
                    <a:ext uri="{9D8B030D-6E8A-4147-A177-3AD203B41FA5}">
                      <a16:colId xmlns:a16="http://schemas.microsoft.com/office/drawing/2014/main" val="3961111103"/>
                    </a:ext>
                  </a:extLst>
                </a:gridCol>
                <a:gridCol w="1375588">
                  <a:extLst>
                    <a:ext uri="{9D8B030D-6E8A-4147-A177-3AD203B41FA5}">
                      <a16:colId xmlns:a16="http://schemas.microsoft.com/office/drawing/2014/main" val="2627990694"/>
                    </a:ext>
                  </a:extLst>
                </a:gridCol>
                <a:gridCol w="1398564">
                  <a:extLst>
                    <a:ext uri="{9D8B030D-6E8A-4147-A177-3AD203B41FA5}">
                      <a16:colId xmlns:a16="http://schemas.microsoft.com/office/drawing/2014/main" val="519127327"/>
                    </a:ext>
                  </a:extLst>
                </a:gridCol>
                <a:gridCol w="1490838">
                  <a:extLst>
                    <a:ext uri="{9D8B030D-6E8A-4147-A177-3AD203B41FA5}">
                      <a16:colId xmlns:a16="http://schemas.microsoft.com/office/drawing/2014/main" val="1926115820"/>
                    </a:ext>
                  </a:extLst>
                </a:gridCol>
                <a:gridCol w="1750954">
                  <a:extLst>
                    <a:ext uri="{9D8B030D-6E8A-4147-A177-3AD203B41FA5}">
                      <a16:colId xmlns:a16="http://schemas.microsoft.com/office/drawing/2014/main" val="2169294296"/>
                    </a:ext>
                  </a:extLst>
                </a:gridCol>
                <a:gridCol w="1750954">
                  <a:extLst>
                    <a:ext uri="{9D8B030D-6E8A-4147-A177-3AD203B41FA5}">
                      <a16:colId xmlns:a16="http://schemas.microsoft.com/office/drawing/2014/main" val="2804586632"/>
                    </a:ext>
                  </a:extLst>
                </a:gridCol>
                <a:gridCol w="1750954">
                  <a:extLst>
                    <a:ext uri="{9D8B030D-6E8A-4147-A177-3AD203B41FA5}">
                      <a16:colId xmlns:a16="http://schemas.microsoft.com/office/drawing/2014/main" val="711055653"/>
                    </a:ext>
                  </a:extLst>
                </a:gridCol>
              </a:tblGrid>
              <a:tr h="973211">
                <a:tc>
                  <a:txBody>
                    <a:bodyPr/>
                    <a:lstStyle/>
                    <a:p>
                      <a:r>
                        <a:rPr lang="zh-TW" altLang="zh-TW" dirty="0"/>
                        <a:t>财政</a:t>
                      </a:r>
                      <a:r>
                        <a:rPr lang="zh-TW" altLang="en-US" dirty="0"/>
                        <a:t>年度</a:t>
                      </a:r>
                    </a:p>
                  </a:txBody>
                  <a:tcPr/>
                </a:tc>
                <a:tc>
                  <a:txBody>
                    <a:bodyPr/>
                    <a:lstStyle/>
                    <a:p>
                      <a:r>
                        <a:rPr lang="zh-TW" altLang="en-US" sz="1800" b="1" kern="1200" dirty="0">
                          <a:solidFill>
                            <a:schemeClr val="lt1"/>
                          </a:solidFill>
                          <a:latin typeface="+mn-lt"/>
                          <a:ea typeface="+mn-ea"/>
                          <a:cs typeface="+mn-cs"/>
                        </a:rPr>
                        <a:t>最近</a:t>
                      </a:r>
                      <a:r>
                        <a:rPr lang="en-US" altLang="zh-TW" sz="1800" b="1" kern="1200" dirty="0">
                          <a:solidFill>
                            <a:schemeClr val="lt1"/>
                          </a:solidFill>
                          <a:latin typeface="+mn-lt"/>
                          <a:ea typeface="+mn-ea"/>
                          <a:cs typeface="+mn-cs"/>
                        </a:rPr>
                        <a:t>1</a:t>
                      </a:r>
                      <a:r>
                        <a:rPr lang="zh-TW" altLang="en-US" sz="1800" b="1" kern="1200" dirty="0">
                          <a:solidFill>
                            <a:schemeClr val="lt1"/>
                          </a:solidFill>
                          <a:latin typeface="+mn-lt"/>
                          <a:ea typeface="+mn-ea"/>
                          <a:cs typeface="+mn-cs"/>
                        </a:rPr>
                        <a:t>年</a:t>
                      </a:r>
                      <a:r>
                        <a:rPr lang="zh-TW" altLang="zh-TW" sz="1800" b="1" kern="1200" dirty="0">
                          <a:solidFill>
                            <a:schemeClr val="lt1"/>
                          </a:solidFill>
                          <a:latin typeface="+mn-lt"/>
                          <a:ea typeface="+mn-ea"/>
                          <a:cs typeface="+mn-cs"/>
                        </a:rPr>
                        <a:t>有形资产净值</a:t>
                      </a:r>
                      <a:endParaRPr lang="en-US" altLang="zh-TW" sz="1800" b="1" kern="1200" dirty="0">
                        <a:solidFill>
                          <a:schemeClr val="lt1"/>
                        </a:solidFill>
                        <a:latin typeface="+mn-lt"/>
                        <a:ea typeface="+mn-ea"/>
                        <a:cs typeface="+mn-cs"/>
                      </a:endParaRPr>
                    </a:p>
                    <a:p>
                      <a:r>
                        <a:rPr lang="en-US" altLang="zh-TW" sz="1800" b="1" kern="1200" dirty="0">
                          <a:solidFill>
                            <a:schemeClr val="lt1"/>
                          </a:solidFill>
                          <a:latin typeface="+mn-lt"/>
                          <a:ea typeface="+mn-ea"/>
                          <a:cs typeface="+mn-cs"/>
                        </a:rPr>
                        <a:t>(HK$)</a:t>
                      </a:r>
                      <a:endParaRPr lang="zh-TW" altLang="en-US" sz="1800" b="1" kern="1200" dirty="0">
                        <a:solidFill>
                          <a:schemeClr val="lt1"/>
                        </a:solidFill>
                        <a:latin typeface="+mn-lt"/>
                        <a:ea typeface="+mn-ea"/>
                        <a:cs typeface="+mn-cs"/>
                      </a:endParaRPr>
                    </a:p>
                  </a:txBody>
                  <a:tcPr/>
                </a:tc>
                <a:tc>
                  <a:txBody>
                    <a:bodyPr/>
                    <a:lstStyle/>
                    <a:p>
                      <a:r>
                        <a:rPr lang="zh-TW" altLang="zh-TW" sz="1800" b="1" kern="1200" dirty="0">
                          <a:solidFill>
                            <a:schemeClr val="lt1"/>
                          </a:solidFill>
                          <a:effectLst/>
                          <a:latin typeface="+mn-lt"/>
                          <a:ea typeface="+mn-ea"/>
                          <a:cs typeface="+mn-cs"/>
                        </a:rPr>
                        <a:t>现有的诉讼案所预计涉及总金额</a:t>
                      </a:r>
                      <a:endParaRPr lang="en-US" altLang="zh-TW" sz="1800" b="1" kern="1200" dirty="0">
                        <a:solidFill>
                          <a:schemeClr val="lt1"/>
                        </a:solidFill>
                        <a:effectLst/>
                        <a:latin typeface="+mn-lt"/>
                        <a:ea typeface="+mn-ea"/>
                        <a:cs typeface="+mn-cs"/>
                      </a:endParaRPr>
                    </a:p>
                    <a:p>
                      <a:r>
                        <a:rPr lang="en-US" altLang="zh-TW" sz="1800" b="1" kern="1200" dirty="0">
                          <a:solidFill>
                            <a:schemeClr val="lt1"/>
                          </a:solidFill>
                          <a:effectLst/>
                          <a:latin typeface="+mn-lt"/>
                          <a:ea typeface="+mn-ea"/>
                          <a:cs typeface="+mn-cs"/>
                        </a:rPr>
                        <a:t>(HK$)#</a:t>
                      </a:r>
                      <a:endParaRPr lang="zh-TW" altLang="en-US" sz="1800" b="1" kern="1200" dirty="0">
                        <a:solidFill>
                          <a:schemeClr val="lt1"/>
                        </a:solidFill>
                        <a:latin typeface="+mn-lt"/>
                        <a:ea typeface="+mn-ea"/>
                        <a:cs typeface="+mn-cs"/>
                      </a:endParaRPr>
                    </a:p>
                    <a:p>
                      <a:endParaRPr lang="zh-TW" altLang="en-US" sz="1800" b="1" kern="1200" dirty="0">
                        <a:solidFill>
                          <a:schemeClr val="lt1"/>
                        </a:solidFill>
                        <a:latin typeface="+mn-lt"/>
                        <a:ea typeface="+mn-ea"/>
                        <a:cs typeface="+mn-cs"/>
                      </a:endParaRPr>
                    </a:p>
                  </a:txBody>
                  <a:tcPr/>
                </a:tc>
                <a:tc>
                  <a:txBody>
                    <a:bodyPr/>
                    <a:lstStyle/>
                    <a:p>
                      <a:r>
                        <a:rPr lang="zh-TW" altLang="zh-TW" sz="1800" b="1" kern="1200" dirty="0">
                          <a:solidFill>
                            <a:schemeClr val="lt1"/>
                          </a:solidFill>
                          <a:effectLst/>
                          <a:latin typeface="+mn-lt"/>
                          <a:ea typeface="+mn-ea"/>
                          <a:cs typeface="+mn-cs"/>
                        </a:rPr>
                        <a:t>最近</a:t>
                      </a:r>
                      <a:r>
                        <a:rPr lang="en-US" altLang="zh-TW" sz="1800" b="1" kern="1200" dirty="0">
                          <a:solidFill>
                            <a:schemeClr val="lt1"/>
                          </a:solidFill>
                          <a:effectLst/>
                          <a:latin typeface="+mn-lt"/>
                          <a:ea typeface="+mn-ea"/>
                          <a:cs typeface="+mn-cs"/>
                        </a:rPr>
                        <a:t>1</a:t>
                      </a:r>
                      <a:r>
                        <a:rPr lang="zh-TW" altLang="zh-TW" sz="1800" b="1" kern="1200" dirty="0">
                          <a:solidFill>
                            <a:schemeClr val="lt1"/>
                          </a:solidFill>
                          <a:effectLst/>
                          <a:latin typeface="+mn-lt"/>
                          <a:ea typeface="+mn-ea"/>
                          <a:cs typeface="+mn-cs"/>
                        </a:rPr>
                        <a:t>年的有形资产净值为正数，并且高于现有的诉讼案所预计涉及总金额</a:t>
                      </a:r>
                      <a:r>
                        <a:rPr lang="en-US" altLang="zh-TW" sz="1800" b="1" kern="1200" dirty="0">
                          <a:solidFill>
                            <a:schemeClr val="lt1"/>
                          </a:solidFill>
                          <a:effectLst/>
                          <a:latin typeface="+mn-lt"/>
                          <a:ea typeface="+mn-ea"/>
                          <a:cs typeface="+mn-cs"/>
                        </a:rPr>
                        <a:t> (</a:t>
                      </a:r>
                      <a:r>
                        <a:rPr lang="zh-TW" altLang="en-US" sz="1800" b="1" kern="1200" dirty="0">
                          <a:solidFill>
                            <a:schemeClr val="lt1"/>
                          </a:solidFill>
                          <a:effectLst/>
                          <a:latin typeface="+mn-lt"/>
                          <a:ea typeface="+mn-ea"/>
                          <a:cs typeface="+mn-cs"/>
                        </a:rPr>
                        <a:t>是</a:t>
                      </a:r>
                      <a:r>
                        <a:rPr lang="en-US" altLang="zh-TW" sz="1800" b="1" kern="1200" dirty="0">
                          <a:solidFill>
                            <a:schemeClr val="lt1"/>
                          </a:solidFill>
                          <a:effectLst/>
                          <a:latin typeface="+mn-lt"/>
                          <a:ea typeface="+mn-ea"/>
                          <a:cs typeface="+mn-cs"/>
                        </a:rPr>
                        <a:t>/</a:t>
                      </a:r>
                      <a:r>
                        <a:rPr lang="zh-TW" altLang="en-US" sz="1800" b="1" kern="1200" dirty="0">
                          <a:solidFill>
                            <a:schemeClr val="lt1"/>
                          </a:solidFill>
                          <a:effectLst/>
                          <a:latin typeface="+mn-lt"/>
                          <a:ea typeface="+mn-ea"/>
                          <a:cs typeface="+mn-cs"/>
                        </a:rPr>
                        <a:t>否</a:t>
                      </a:r>
                      <a:r>
                        <a:rPr lang="en-US" altLang="zh-TW" sz="1800" b="1" kern="1200" dirty="0">
                          <a:solidFill>
                            <a:schemeClr val="lt1"/>
                          </a:solidFill>
                          <a:effectLst/>
                          <a:latin typeface="+mn-lt"/>
                          <a:ea typeface="+mn-ea"/>
                          <a:cs typeface="+mn-cs"/>
                        </a:rPr>
                        <a:t>)</a:t>
                      </a:r>
                      <a:endParaRPr lang="zh-TW" altLang="en-US" dirty="0"/>
                    </a:p>
                  </a:txBody>
                  <a:tcPr/>
                </a:tc>
                <a:tc>
                  <a:txBody>
                    <a:bodyPr/>
                    <a:lstStyle/>
                    <a:p>
                      <a:r>
                        <a:rPr lang="zh-TW" altLang="zh-TW" sz="1800" b="1" kern="1200" dirty="0">
                          <a:solidFill>
                            <a:schemeClr val="lt1"/>
                          </a:solidFill>
                          <a:latin typeface="+mn-lt"/>
                          <a:ea typeface="+mn-ea"/>
                          <a:cs typeface="+mn-cs"/>
                        </a:rPr>
                        <a:t>最近</a:t>
                      </a:r>
                      <a:r>
                        <a:rPr lang="en-US" altLang="zh-TW" sz="1800" b="1" kern="1200" dirty="0">
                          <a:solidFill>
                            <a:schemeClr val="lt1"/>
                          </a:solidFill>
                          <a:latin typeface="+mn-lt"/>
                          <a:ea typeface="+mn-ea"/>
                          <a:cs typeface="+mn-cs"/>
                        </a:rPr>
                        <a:t>3</a:t>
                      </a:r>
                      <a:r>
                        <a:rPr lang="zh-TW" altLang="zh-TW" sz="1800" b="1" kern="1200" dirty="0">
                          <a:solidFill>
                            <a:schemeClr val="lt1"/>
                          </a:solidFill>
                          <a:latin typeface="+mn-lt"/>
                          <a:ea typeface="+mn-ea"/>
                          <a:cs typeface="+mn-cs"/>
                        </a:rPr>
                        <a:t>年盈利</a:t>
                      </a:r>
                      <a:r>
                        <a:rPr lang="en-US" altLang="zh-TW" sz="1800" b="1" kern="1200" dirty="0">
                          <a:solidFill>
                            <a:schemeClr val="lt1"/>
                          </a:solidFill>
                          <a:latin typeface="+mn-lt"/>
                          <a:ea typeface="+mn-ea"/>
                          <a:cs typeface="+mn-cs"/>
                        </a:rPr>
                        <a:t> (</a:t>
                      </a:r>
                      <a:r>
                        <a:rPr lang="zh-TW" altLang="zh-TW" sz="1800" b="1" kern="1200" dirty="0">
                          <a:solidFill>
                            <a:schemeClr val="lt1"/>
                          </a:solidFill>
                          <a:latin typeface="+mn-lt"/>
                          <a:ea typeface="+mn-ea"/>
                          <a:cs typeface="+mn-cs"/>
                        </a:rPr>
                        <a:t>剔除非经常性项目</a:t>
                      </a:r>
                      <a:r>
                        <a:rPr lang="en-US" altLang="zh-TW" sz="1800" b="1" kern="1200" dirty="0">
                          <a:solidFill>
                            <a:schemeClr val="lt1"/>
                          </a:solidFill>
                          <a:latin typeface="+mn-lt"/>
                          <a:ea typeface="+mn-ea"/>
                          <a:cs typeface="+mn-cs"/>
                        </a:rPr>
                        <a:t>)</a:t>
                      </a:r>
                      <a:endParaRPr lang="zh-TW" altLang="zh-TW" sz="1800" b="1" kern="1200" dirty="0">
                        <a:solidFill>
                          <a:schemeClr val="lt1"/>
                        </a:solidFill>
                        <a:latin typeface="+mn-lt"/>
                        <a:ea typeface="+mn-ea"/>
                        <a:cs typeface="+mn-cs"/>
                      </a:endParaRPr>
                    </a:p>
                    <a:p>
                      <a:r>
                        <a:rPr lang="en-US" altLang="zh-TW" dirty="0"/>
                        <a:t>(HK$)</a:t>
                      </a:r>
                      <a:endParaRPr lang="zh-TW" altLang="en-US" dirty="0"/>
                    </a:p>
                    <a:p>
                      <a:endParaRPr lang="zh-TW" altLang="en-US" dirty="0"/>
                    </a:p>
                  </a:txBody>
                  <a:tcPr/>
                </a:tc>
                <a:tc>
                  <a:txBody>
                    <a:bodyPr/>
                    <a:lstStyle/>
                    <a:p>
                      <a:r>
                        <a:rPr lang="zh-TW" altLang="en-US" dirty="0"/>
                        <a:t>请贴上</a:t>
                      </a:r>
                      <a:r>
                        <a:rPr lang="zh-TW" altLang="zh-TW" sz="1800" b="1" kern="1200" dirty="0">
                          <a:solidFill>
                            <a:schemeClr val="lt1"/>
                          </a:solidFill>
                          <a:effectLst/>
                          <a:latin typeface="+mn-lt"/>
                          <a:ea typeface="+mn-ea"/>
                          <a:cs typeface="+mn-cs"/>
                        </a:rPr>
                        <a:t>财务报表</a:t>
                      </a:r>
                      <a:r>
                        <a:rPr lang="zh-TW" altLang="en-US" sz="1800" b="1" kern="1200" dirty="0">
                          <a:solidFill>
                            <a:schemeClr val="lt1"/>
                          </a:solidFill>
                          <a:effectLst/>
                          <a:latin typeface="+mn-lt"/>
                          <a:ea typeface="+mn-ea"/>
                          <a:cs typeface="+mn-cs"/>
                        </a:rPr>
                        <a:t>的相關頁之截圖</a:t>
                      </a:r>
                      <a:r>
                        <a:rPr lang="en-US" altLang="zh-TW" sz="1800" b="1" kern="1200" dirty="0">
                          <a:solidFill>
                            <a:schemeClr val="lt1"/>
                          </a:solidFill>
                          <a:effectLst/>
                          <a:latin typeface="+mn-lt"/>
                          <a:ea typeface="+mn-ea"/>
                          <a:cs typeface="+mn-cs"/>
                        </a:rPr>
                        <a:t>(pdf file)</a:t>
                      </a:r>
                      <a:r>
                        <a:rPr lang="zh-TW" altLang="en-US" sz="1800" b="1" kern="1200" dirty="0">
                          <a:solidFill>
                            <a:schemeClr val="lt1"/>
                          </a:solidFill>
                          <a:effectLst/>
                          <a:latin typeface="+mn-lt"/>
                          <a:ea typeface="+mn-ea"/>
                          <a:cs typeface="+mn-cs"/>
                        </a:rPr>
                        <a:t>*</a:t>
                      </a:r>
                      <a:endParaRPr lang="zh-TW" altLang="en-US" dirty="0"/>
                    </a:p>
                  </a:txBody>
                  <a:tcPr/>
                </a:tc>
                <a:tc>
                  <a:txBody>
                    <a:bodyPr/>
                    <a:lstStyle/>
                    <a:p>
                      <a:r>
                        <a:rPr lang="zh-TW" altLang="zh-TW" sz="1800" b="1" kern="1200" dirty="0">
                          <a:solidFill>
                            <a:schemeClr val="lt1"/>
                          </a:solidFill>
                          <a:effectLst/>
                          <a:latin typeface="+mn-lt"/>
                          <a:ea typeface="+mn-ea"/>
                          <a:cs typeface="+mn-cs"/>
                        </a:rPr>
                        <a:t>现有诉讼个案及预计索偿金额列表</a:t>
                      </a:r>
                      <a:endParaRPr lang="zh-TW" altLang="en-US" dirty="0"/>
                    </a:p>
                  </a:txBody>
                  <a:tcPr/>
                </a:tc>
                <a:extLst>
                  <a:ext uri="{0D108BD9-81ED-4DB2-BD59-A6C34878D82A}">
                    <a16:rowId xmlns:a16="http://schemas.microsoft.com/office/drawing/2014/main" val="1650817215"/>
                  </a:ext>
                </a:extLst>
              </a:tr>
              <a:tr h="804560">
                <a:tc>
                  <a:txBody>
                    <a:bodyPr/>
                    <a:lstStyle/>
                    <a:p>
                      <a:r>
                        <a:rPr lang="en-US" altLang="zh-TW" dirty="0"/>
                        <a:t>2024</a:t>
                      </a:r>
                      <a:endParaRPr lang="zh-TW" altLang="en-US" dirty="0"/>
                    </a:p>
                  </a:txBody>
                  <a:tcPr/>
                </a:tc>
                <a:tc>
                  <a:txBody>
                    <a:bodyPr/>
                    <a:lstStyle/>
                    <a:p>
                      <a:endParaRPr lang="zh-TW" altLang="en-US" dirty="0"/>
                    </a:p>
                  </a:txBody>
                  <a:tcPr/>
                </a:tc>
                <a:tc>
                  <a:txBody>
                    <a:bodyPr/>
                    <a:lstStyle/>
                    <a:p>
                      <a:endParaRPr lang="zh-TW" altLang="en-US" dirty="0">
                        <a:solidFill>
                          <a:srgbClr val="C00000"/>
                        </a:solidFill>
                      </a:endParaRPr>
                    </a:p>
                  </a:txBody>
                  <a:tcPr/>
                </a:tc>
                <a:tc>
                  <a:txBody>
                    <a:bodyPr/>
                    <a:lstStyle/>
                    <a:p>
                      <a:endParaRPr lang="zh-TW" altLang="en-US" dirty="0"/>
                    </a:p>
                  </a:txBody>
                  <a:tcPr/>
                </a:tc>
                <a:tc>
                  <a:txBody>
                    <a:bodyPr/>
                    <a:lstStyle/>
                    <a:p>
                      <a:endParaRPr lang="zh-TW" altLang="en-US" dirty="0"/>
                    </a:p>
                  </a:txBody>
                  <a:tcPr/>
                </a:tc>
                <a:tc>
                  <a:txBody>
                    <a:bodyPr/>
                    <a:lstStyle/>
                    <a:p>
                      <a:endParaRPr lang="zh-TW" altLang="en-US" dirty="0"/>
                    </a:p>
                  </a:txBody>
                  <a:tcPr/>
                </a:tc>
                <a:tc rowSpan="3">
                  <a:txBody>
                    <a:bodyPr/>
                    <a:lstStyle/>
                    <a:p>
                      <a:r>
                        <a:rPr lang="zh-TW" altLang="en-US" sz="1800" dirty="0">
                          <a:solidFill>
                            <a:srgbClr val="C00000"/>
                          </a:solidFill>
                        </a:rPr>
                        <a:t>请填写及签署</a:t>
                      </a:r>
                      <a:r>
                        <a:rPr lang="en-US" altLang="zh-TW" sz="1800" dirty="0">
                          <a:solidFill>
                            <a:srgbClr val="C00000"/>
                          </a:solidFill>
                        </a:rPr>
                        <a:t>”</a:t>
                      </a:r>
                      <a:r>
                        <a:rPr lang="zh-TW" altLang="en-US" sz="1800" dirty="0">
                          <a:solidFill>
                            <a:srgbClr val="C00000"/>
                          </a:solidFill>
                        </a:rPr>
                        <a:t>现有诉讼个案声明</a:t>
                      </a:r>
                      <a:r>
                        <a:rPr lang="en-US" altLang="zh-TW" sz="1800" dirty="0">
                          <a:solidFill>
                            <a:srgbClr val="C00000"/>
                          </a:solidFill>
                        </a:rPr>
                        <a:t>”</a:t>
                      </a:r>
                      <a:r>
                        <a:rPr lang="zh-TW" altLang="en-US" sz="1800" dirty="0">
                          <a:solidFill>
                            <a:srgbClr val="C00000"/>
                          </a:solidFill>
                        </a:rPr>
                        <a:t>后张贴于此 </a:t>
                      </a:r>
                      <a:r>
                        <a:rPr lang="en-US" altLang="zh-TW" sz="1800" dirty="0">
                          <a:solidFill>
                            <a:srgbClr val="C00000"/>
                          </a:solidFill>
                        </a:rPr>
                        <a:t>(pdf file)</a:t>
                      </a:r>
                      <a:endParaRPr lang="zh-TW" altLang="en-US" dirty="0"/>
                    </a:p>
                  </a:txBody>
                  <a:tcPr/>
                </a:tc>
                <a:extLst>
                  <a:ext uri="{0D108BD9-81ED-4DB2-BD59-A6C34878D82A}">
                    <a16:rowId xmlns:a16="http://schemas.microsoft.com/office/drawing/2014/main" val="1594036209"/>
                  </a:ext>
                </a:extLst>
              </a:tr>
              <a:tr h="720204">
                <a:tc>
                  <a:txBody>
                    <a:bodyPr/>
                    <a:lstStyle/>
                    <a:p>
                      <a:r>
                        <a:rPr lang="en-US" altLang="zh-TW" sz="1800" kern="1200" dirty="0">
                          <a:solidFill>
                            <a:schemeClr val="dk1"/>
                          </a:solidFill>
                          <a:effectLst/>
                          <a:latin typeface="+mn-lt"/>
                          <a:ea typeface="+mn-ea"/>
                          <a:cs typeface="+mn-cs"/>
                        </a:rPr>
                        <a:t>2023</a:t>
                      </a:r>
                      <a:endParaRPr lang="zh-TW" altLang="zh-TW" sz="1800" kern="1200" dirty="0">
                        <a:solidFill>
                          <a:schemeClr val="dk1"/>
                        </a:solidFill>
                        <a:effectLst/>
                        <a:latin typeface="+mn-lt"/>
                        <a:ea typeface="+mn-ea"/>
                        <a:cs typeface="+mn-cs"/>
                      </a:endParaRPr>
                    </a:p>
                  </a:txBody>
                  <a:tcPr/>
                </a:tc>
                <a:tc>
                  <a:txBody>
                    <a:bodyPr/>
                    <a:lstStyle/>
                    <a:p>
                      <a:r>
                        <a:rPr lang="en-US" altLang="zh-TW" dirty="0"/>
                        <a:t>N/A</a:t>
                      </a:r>
                      <a:endParaRPr lang="zh-TW" altLang="en-US" dirty="0"/>
                    </a:p>
                  </a:txBody>
                  <a:tcPr/>
                </a:tc>
                <a:tc>
                  <a:txBody>
                    <a:bodyPr/>
                    <a:lstStyle/>
                    <a:p>
                      <a:r>
                        <a:rPr lang="en-US" altLang="zh-TW" dirty="0"/>
                        <a:t>N/A</a:t>
                      </a:r>
                      <a:endParaRPr lang="zh-TW" altLang="en-US" dirty="0"/>
                    </a:p>
                  </a:txBody>
                  <a:tcPr/>
                </a:tc>
                <a:tc>
                  <a:txBody>
                    <a:bodyPr/>
                    <a:lstStyle/>
                    <a:p>
                      <a:r>
                        <a:rPr lang="en-US" altLang="zh-TW" dirty="0"/>
                        <a:t>N/A</a:t>
                      </a:r>
                      <a:endParaRPr lang="zh-TW" altLang="en-US" dirty="0"/>
                    </a:p>
                  </a:txBody>
                  <a:tcPr/>
                </a:tc>
                <a:tc>
                  <a:txBody>
                    <a:bodyPr/>
                    <a:lstStyle/>
                    <a:p>
                      <a:endParaRPr lang="zh-TW" altLang="en-US" dirty="0"/>
                    </a:p>
                  </a:txBody>
                  <a:tcPr/>
                </a:tc>
                <a:tc>
                  <a:txBody>
                    <a:bodyPr/>
                    <a:lstStyle/>
                    <a:p>
                      <a:endParaRPr lang="zh-TW" altLang="en-US" dirty="0"/>
                    </a:p>
                  </a:txBody>
                  <a:tcPr/>
                </a:tc>
                <a:tc vMerge="1">
                  <a:txBody>
                    <a:bodyPr/>
                    <a:lstStyle/>
                    <a:p>
                      <a:endParaRPr lang="zh-TW" altLang="en-US" dirty="0"/>
                    </a:p>
                  </a:txBody>
                  <a:tcPr/>
                </a:tc>
                <a:extLst>
                  <a:ext uri="{0D108BD9-81ED-4DB2-BD59-A6C34878D82A}">
                    <a16:rowId xmlns:a16="http://schemas.microsoft.com/office/drawing/2014/main" val="602682569"/>
                  </a:ext>
                </a:extLst>
              </a:tr>
              <a:tr h="720204">
                <a:tc>
                  <a:txBody>
                    <a:bodyPr/>
                    <a:lstStyle/>
                    <a:p>
                      <a:r>
                        <a:rPr lang="en-US" altLang="zh-TW" sz="1800" kern="1200" dirty="0">
                          <a:solidFill>
                            <a:schemeClr val="dk1"/>
                          </a:solidFill>
                          <a:effectLst/>
                          <a:latin typeface="+mn-lt"/>
                          <a:ea typeface="+mn-ea"/>
                          <a:cs typeface="+mn-cs"/>
                        </a:rPr>
                        <a:t>2022</a:t>
                      </a:r>
                      <a:endParaRPr lang="zh-TW" altLang="zh-TW" sz="1800" kern="1200" dirty="0">
                        <a:solidFill>
                          <a:schemeClr val="dk1"/>
                        </a:solidFill>
                        <a:effectLst/>
                        <a:latin typeface="+mn-lt"/>
                        <a:ea typeface="+mn-ea"/>
                        <a:cs typeface="+mn-cs"/>
                      </a:endParaRPr>
                    </a:p>
                  </a:txBody>
                  <a:tcPr/>
                </a:tc>
                <a:tc>
                  <a:txBody>
                    <a:bodyPr/>
                    <a:lstStyle/>
                    <a:p>
                      <a:r>
                        <a:rPr lang="en-US" altLang="zh-TW" dirty="0"/>
                        <a:t>N/A</a:t>
                      </a:r>
                      <a:endParaRPr lang="zh-TW" altLang="en-US" dirty="0"/>
                    </a:p>
                  </a:txBody>
                  <a:tcPr/>
                </a:tc>
                <a:tc>
                  <a:txBody>
                    <a:bodyPr/>
                    <a:lstStyle/>
                    <a:p>
                      <a:r>
                        <a:rPr lang="en-US" altLang="zh-TW" dirty="0"/>
                        <a:t>N/A</a:t>
                      </a:r>
                      <a:endParaRPr lang="zh-TW" altLang="en-US" dirty="0"/>
                    </a:p>
                  </a:txBody>
                  <a:tcPr/>
                </a:tc>
                <a:tc>
                  <a:txBody>
                    <a:bodyPr/>
                    <a:lstStyle/>
                    <a:p>
                      <a:r>
                        <a:rPr lang="en-US" altLang="zh-TW" dirty="0"/>
                        <a:t>N/A</a:t>
                      </a:r>
                      <a:endParaRPr lang="zh-TW" altLang="en-US" dirty="0"/>
                    </a:p>
                  </a:txBody>
                  <a:tcPr/>
                </a:tc>
                <a:tc>
                  <a:txBody>
                    <a:bodyPr/>
                    <a:lstStyle/>
                    <a:p>
                      <a:endParaRPr lang="zh-TW" altLang="en-US" dirty="0"/>
                    </a:p>
                  </a:txBody>
                  <a:tcPr/>
                </a:tc>
                <a:tc>
                  <a:txBody>
                    <a:bodyPr/>
                    <a:lstStyle/>
                    <a:p>
                      <a:endParaRPr lang="zh-TW" altLang="en-US" dirty="0"/>
                    </a:p>
                  </a:txBody>
                  <a:tcPr/>
                </a:tc>
                <a:tc vMerge="1">
                  <a:txBody>
                    <a:bodyPr/>
                    <a:lstStyle/>
                    <a:p>
                      <a:endParaRPr lang="zh-TW" altLang="en-US" dirty="0"/>
                    </a:p>
                  </a:txBody>
                  <a:tcPr/>
                </a:tc>
                <a:extLst>
                  <a:ext uri="{0D108BD9-81ED-4DB2-BD59-A6C34878D82A}">
                    <a16:rowId xmlns:a16="http://schemas.microsoft.com/office/drawing/2014/main" val="164846103"/>
                  </a:ext>
                </a:extLst>
              </a:tr>
            </a:tbl>
          </a:graphicData>
        </a:graphic>
      </p:graphicFrame>
      <p:graphicFrame>
        <p:nvGraphicFramePr>
          <p:cNvPr id="4" name="物件 3">
            <a:extLst>
              <a:ext uri="{FF2B5EF4-FFF2-40B4-BE49-F238E27FC236}">
                <a16:creationId xmlns:a16="http://schemas.microsoft.com/office/drawing/2014/main" id="{93D8AFC7-D05A-44CA-9473-D4BD6EDE03E8}"/>
              </a:ext>
            </a:extLst>
          </p:cNvPr>
          <p:cNvGraphicFramePr>
            <a:graphicFrameLocks noChangeAspect="1"/>
          </p:cNvGraphicFramePr>
          <p:nvPr>
            <p:extLst>
              <p:ext uri="{D42A27DB-BD31-4B8C-83A1-F6EECF244321}">
                <p14:modId xmlns:p14="http://schemas.microsoft.com/office/powerpoint/2010/main" val="3462558055"/>
              </p:ext>
            </p:extLst>
          </p:nvPr>
        </p:nvGraphicFramePr>
        <p:xfrm>
          <a:off x="10058131" y="4802596"/>
          <a:ext cx="914400" cy="768350"/>
        </p:xfrm>
        <a:graphic>
          <a:graphicData uri="http://schemas.openxmlformats.org/presentationml/2006/ole">
            <mc:AlternateContent xmlns:mc="http://schemas.openxmlformats.org/markup-compatibility/2006">
              <mc:Choice xmlns:v="urn:schemas-microsoft-com:vml" Requires="v">
                <p:oleObj spid="_x0000_s2119" name="Document" showAsIcon="1" r:id="rId3" imgW="914400" imgH="768240" progId="Word.Document.12">
                  <p:embed/>
                </p:oleObj>
              </mc:Choice>
              <mc:Fallback>
                <p:oleObj name="Document" showAsIcon="1" r:id="rId3" imgW="914400" imgH="768240" progId="Word.Document.12">
                  <p:embed/>
                  <p:pic>
                    <p:nvPicPr>
                      <p:cNvPr id="0" name=""/>
                      <p:cNvPicPr/>
                      <p:nvPr/>
                    </p:nvPicPr>
                    <p:blipFill>
                      <a:blip r:embed="rId4"/>
                      <a:stretch>
                        <a:fillRect/>
                      </a:stretch>
                    </p:blipFill>
                    <p:spPr>
                      <a:xfrm>
                        <a:off x="10058131" y="4802596"/>
                        <a:ext cx="914400" cy="768350"/>
                      </a:xfrm>
                      <a:prstGeom prst="rect">
                        <a:avLst/>
                      </a:prstGeom>
                    </p:spPr>
                  </p:pic>
                </p:oleObj>
              </mc:Fallback>
            </mc:AlternateContent>
          </a:graphicData>
        </a:graphic>
      </p:graphicFrame>
      <p:sp>
        <p:nvSpPr>
          <p:cNvPr id="6" name="文字方塊 5">
            <a:extLst>
              <a:ext uri="{FF2B5EF4-FFF2-40B4-BE49-F238E27FC236}">
                <a16:creationId xmlns:a16="http://schemas.microsoft.com/office/drawing/2014/main" id="{A7E96FD4-0795-4B9C-BF19-1BDD3DA42F07}"/>
              </a:ext>
            </a:extLst>
          </p:cNvPr>
          <p:cNvSpPr txBox="1"/>
          <p:nvPr/>
        </p:nvSpPr>
        <p:spPr>
          <a:xfrm>
            <a:off x="1065916" y="5934670"/>
            <a:ext cx="9058890" cy="923330"/>
          </a:xfrm>
          <a:prstGeom prst="rect">
            <a:avLst/>
          </a:prstGeom>
          <a:noFill/>
        </p:spPr>
        <p:txBody>
          <a:bodyPr wrap="none" rtlCol="0">
            <a:spAutoFit/>
          </a:bodyPr>
          <a:lstStyle/>
          <a:p>
            <a:r>
              <a:rPr lang="zh-TW" altLang="en-US" dirty="0"/>
              <a:t>注</a:t>
            </a:r>
            <a:r>
              <a:rPr lang="en-US" altLang="zh-TW" dirty="0"/>
              <a:t>: 1. #</a:t>
            </a:r>
            <a:r>
              <a:rPr lang="zh-TW" altLang="en-US" dirty="0"/>
              <a:t>總金額不限於</a:t>
            </a:r>
            <a:r>
              <a:rPr lang="en-US" altLang="zh-TW" dirty="0"/>
              <a:t>2024</a:t>
            </a:r>
            <a:r>
              <a:rPr lang="zh-TW" altLang="en-US" dirty="0"/>
              <a:t>年</a:t>
            </a:r>
            <a:endParaRPr lang="en-US" altLang="zh-TW" dirty="0"/>
          </a:p>
          <a:p>
            <a:r>
              <a:rPr lang="en-US" altLang="zh-TW" dirty="0"/>
              <a:t>      2. *</a:t>
            </a:r>
            <a:r>
              <a:rPr lang="zh-TW" altLang="en-US" dirty="0"/>
              <a:t>請於截圖上清楚圈出相關資料</a:t>
            </a:r>
            <a:r>
              <a:rPr lang="en-US" altLang="zh-TW" dirty="0"/>
              <a:t> </a:t>
            </a:r>
          </a:p>
          <a:p>
            <a:r>
              <a:rPr lang="en-US" altLang="zh-TW" dirty="0"/>
              <a:t>      3. </a:t>
            </a:r>
            <a:r>
              <a:rPr lang="zh-TW" altLang="en-US" dirty="0"/>
              <a:t>如未有</a:t>
            </a:r>
            <a:r>
              <a:rPr lang="en-US" altLang="zh-TW" dirty="0"/>
              <a:t>2024</a:t>
            </a:r>
            <a:r>
              <a:rPr lang="zh-TW" altLang="en-US" dirty="0"/>
              <a:t>年經審計的財務報表，請提供</a:t>
            </a:r>
            <a:r>
              <a:rPr lang="en-US" altLang="zh-TW" dirty="0"/>
              <a:t>2021</a:t>
            </a:r>
            <a:r>
              <a:rPr lang="zh-TW" altLang="en-US" dirty="0"/>
              <a:t>至</a:t>
            </a:r>
            <a:r>
              <a:rPr lang="en-US" altLang="zh-TW" dirty="0"/>
              <a:t>2023</a:t>
            </a:r>
            <a:r>
              <a:rPr lang="zh-TW" altLang="en-US" dirty="0"/>
              <a:t>年的經審計的財務報表資料</a:t>
            </a:r>
          </a:p>
        </p:txBody>
      </p:sp>
    </p:spTree>
    <p:extLst>
      <p:ext uri="{BB962C8B-B14F-4D97-AF65-F5344CB8AC3E}">
        <p14:creationId xmlns:p14="http://schemas.microsoft.com/office/powerpoint/2010/main" val="3497625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0821284-9CC6-4F18-A58D-67F29F8C579D}"/>
              </a:ext>
            </a:extLst>
          </p:cNvPr>
          <p:cNvSpPr>
            <a:spLocks noGrp="1"/>
          </p:cNvSpPr>
          <p:nvPr>
            <p:ph type="title"/>
          </p:nvPr>
        </p:nvSpPr>
        <p:spPr>
          <a:xfrm>
            <a:off x="2073897" y="624110"/>
            <a:ext cx="9430715" cy="1280890"/>
          </a:xfrm>
        </p:spPr>
        <p:txBody>
          <a:bodyPr/>
          <a:lstStyle/>
          <a:p>
            <a:r>
              <a:rPr lang="en-US" altLang="zh-TW" dirty="0"/>
              <a:t>6.</a:t>
            </a:r>
            <a:r>
              <a:rPr lang="zh-TW" altLang="zh-TW" dirty="0"/>
              <a:t>财政状况</a:t>
            </a:r>
            <a:r>
              <a:rPr lang="en-US" altLang="zh-TW" dirty="0"/>
              <a:t>(</a:t>
            </a:r>
            <a:r>
              <a:rPr lang="zh-TW" altLang="en-US" dirty="0"/>
              <a:t>续</a:t>
            </a:r>
            <a:r>
              <a:rPr lang="en-US" altLang="zh-TW" dirty="0"/>
              <a:t>)</a:t>
            </a:r>
            <a:endParaRPr lang="zh-TW" altLang="en-US" dirty="0"/>
          </a:p>
        </p:txBody>
      </p:sp>
      <p:sp>
        <p:nvSpPr>
          <p:cNvPr id="7" name="內容版面配置區 2">
            <a:extLst>
              <a:ext uri="{FF2B5EF4-FFF2-40B4-BE49-F238E27FC236}">
                <a16:creationId xmlns:a16="http://schemas.microsoft.com/office/drawing/2014/main" id="{80F84AA8-7DFC-4991-99C3-B2AF44C00254}"/>
              </a:ext>
            </a:extLst>
          </p:cNvPr>
          <p:cNvSpPr>
            <a:spLocks noGrp="1"/>
          </p:cNvSpPr>
          <p:nvPr>
            <p:ph idx="1"/>
          </p:nvPr>
        </p:nvSpPr>
        <p:spPr>
          <a:xfrm>
            <a:off x="2073897" y="1689210"/>
            <a:ext cx="8915400" cy="5075853"/>
          </a:xfrm>
        </p:spPr>
        <p:txBody>
          <a:bodyPr>
            <a:normAutofit/>
          </a:bodyPr>
          <a:lstStyle/>
          <a:p>
            <a:pPr marL="0" indent="0">
              <a:buNone/>
            </a:pPr>
            <a:endParaRPr lang="zh-TW" altLang="en-US" sz="2400" dirty="0">
              <a:solidFill>
                <a:srgbClr val="C00000"/>
              </a:solidFill>
            </a:endParaRPr>
          </a:p>
        </p:txBody>
      </p:sp>
      <p:graphicFrame>
        <p:nvGraphicFramePr>
          <p:cNvPr id="8" name="表格 7">
            <a:extLst>
              <a:ext uri="{FF2B5EF4-FFF2-40B4-BE49-F238E27FC236}">
                <a16:creationId xmlns:a16="http://schemas.microsoft.com/office/drawing/2014/main" id="{080684DA-3483-4CA6-BA22-487EAF55C1FF}"/>
              </a:ext>
            </a:extLst>
          </p:cNvPr>
          <p:cNvGraphicFramePr>
            <a:graphicFrameLocks noGrp="1"/>
          </p:cNvGraphicFramePr>
          <p:nvPr>
            <p:extLst>
              <p:ext uri="{D42A27DB-BD31-4B8C-83A1-F6EECF244321}">
                <p14:modId xmlns:p14="http://schemas.microsoft.com/office/powerpoint/2010/main" val="2873576728"/>
              </p:ext>
            </p:extLst>
          </p:nvPr>
        </p:nvGraphicFramePr>
        <p:xfrm>
          <a:off x="2073897" y="1681379"/>
          <a:ext cx="6913005" cy="3716411"/>
        </p:xfrm>
        <a:graphic>
          <a:graphicData uri="http://schemas.openxmlformats.org/drawingml/2006/table">
            <a:tbl>
              <a:tblPr firstRow="1" bandRow="1">
                <a:tableStyleId>{5C22544A-7EE6-4342-B048-85BDC9FD1C3A}</a:tableStyleId>
              </a:tblPr>
              <a:tblGrid>
                <a:gridCol w="2077056">
                  <a:extLst>
                    <a:ext uri="{9D8B030D-6E8A-4147-A177-3AD203B41FA5}">
                      <a16:colId xmlns:a16="http://schemas.microsoft.com/office/drawing/2014/main" val="2043744890"/>
                    </a:ext>
                  </a:extLst>
                </a:gridCol>
                <a:gridCol w="4835949">
                  <a:extLst>
                    <a:ext uri="{9D8B030D-6E8A-4147-A177-3AD203B41FA5}">
                      <a16:colId xmlns:a16="http://schemas.microsoft.com/office/drawing/2014/main" val="3211518761"/>
                    </a:ext>
                  </a:extLst>
                </a:gridCol>
              </a:tblGrid>
              <a:tr h="973211">
                <a:tc>
                  <a:txBody>
                    <a:bodyPr/>
                    <a:lstStyle/>
                    <a:p>
                      <a:r>
                        <a:rPr lang="zh-TW" altLang="zh-TW" dirty="0">
                          <a:solidFill>
                            <a:schemeClr val="bg1"/>
                          </a:solidFill>
                        </a:rPr>
                        <a:t>财政</a:t>
                      </a:r>
                      <a:r>
                        <a:rPr lang="zh-TW" altLang="en-US" dirty="0">
                          <a:solidFill>
                            <a:schemeClr val="bg1"/>
                          </a:solidFill>
                        </a:rPr>
                        <a:t>年度</a:t>
                      </a:r>
                    </a:p>
                  </a:txBody>
                  <a:tcPr/>
                </a:tc>
                <a:tc>
                  <a:txBody>
                    <a:bodyPr/>
                    <a:lstStyle/>
                    <a:p>
                      <a:pPr marL="0" indent="0">
                        <a:buNone/>
                      </a:pPr>
                      <a:r>
                        <a:rPr lang="zh-TW" altLang="en-US" sz="1800" dirty="0">
                          <a:solidFill>
                            <a:schemeClr val="bg1"/>
                          </a:solidFill>
                        </a:rPr>
                        <a:t>请於此張貼近</a:t>
                      </a:r>
                      <a:r>
                        <a:rPr lang="en-US" altLang="zh-TW" sz="1800" dirty="0">
                          <a:solidFill>
                            <a:schemeClr val="bg1"/>
                          </a:solidFill>
                        </a:rPr>
                        <a:t>3</a:t>
                      </a:r>
                      <a:r>
                        <a:rPr lang="zh-TW" altLang="en-US" sz="1800" dirty="0">
                          <a:solidFill>
                            <a:schemeClr val="bg1"/>
                          </a:solidFill>
                        </a:rPr>
                        <a:t>年經</a:t>
                      </a:r>
                      <a:r>
                        <a:rPr lang="zh-TW" altLang="zh-TW" sz="1800" dirty="0">
                          <a:solidFill>
                            <a:schemeClr val="bg1"/>
                          </a:solidFill>
                        </a:rPr>
                        <a:t>审计的</a:t>
                      </a:r>
                      <a:r>
                        <a:rPr lang="zh-TW" altLang="zh-TW" sz="1800" u="sng" dirty="0">
                          <a:solidFill>
                            <a:schemeClr val="bg1"/>
                          </a:solidFill>
                        </a:rPr>
                        <a:t>完整</a:t>
                      </a:r>
                      <a:r>
                        <a:rPr lang="zh-TW" altLang="zh-TW" sz="1800" dirty="0">
                          <a:solidFill>
                            <a:schemeClr val="bg1"/>
                          </a:solidFill>
                        </a:rPr>
                        <a:t>财务报表</a:t>
                      </a:r>
                      <a:r>
                        <a:rPr lang="en-US" altLang="zh-TW" sz="1800" dirty="0">
                          <a:solidFill>
                            <a:schemeClr val="bg1"/>
                          </a:solidFill>
                        </a:rPr>
                        <a:t>(pdf file)(</a:t>
                      </a:r>
                      <a:r>
                        <a:rPr lang="zh-TW" altLang="zh-TW" sz="1800" dirty="0">
                          <a:solidFill>
                            <a:schemeClr val="bg1"/>
                          </a:solidFill>
                        </a:rPr>
                        <a:t>与投标公司名称不相符之财务报表将不被考虑</a:t>
                      </a:r>
                      <a:endParaRPr lang="zh-TW" altLang="en-US" sz="1800" dirty="0">
                        <a:solidFill>
                          <a:schemeClr val="bg1"/>
                        </a:solidFill>
                      </a:endParaRPr>
                    </a:p>
                  </a:txBody>
                  <a:tcPr/>
                </a:tc>
                <a:extLst>
                  <a:ext uri="{0D108BD9-81ED-4DB2-BD59-A6C34878D82A}">
                    <a16:rowId xmlns:a16="http://schemas.microsoft.com/office/drawing/2014/main" val="1888281247"/>
                  </a:ext>
                </a:extLst>
              </a:tr>
              <a:tr h="804560">
                <a:tc>
                  <a:txBody>
                    <a:bodyPr/>
                    <a:lstStyle/>
                    <a:p>
                      <a:r>
                        <a:rPr lang="en-US" altLang="zh-TW" dirty="0"/>
                        <a:t>2024</a:t>
                      </a:r>
                      <a:endParaRPr lang="zh-TW" altLang="en-US" dirty="0"/>
                    </a:p>
                  </a:txBody>
                  <a:tcPr/>
                </a:tc>
                <a:tc>
                  <a:txBody>
                    <a:bodyPr/>
                    <a:lstStyle/>
                    <a:p>
                      <a:endParaRPr lang="en-US" altLang="zh-TW" dirty="0"/>
                    </a:p>
                    <a:p>
                      <a:endParaRPr lang="en-US" altLang="zh-TW" dirty="0"/>
                    </a:p>
                    <a:p>
                      <a:endParaRPr lang="zh-TW" altLang="en-US" dirty="0"/>
                    </a:p>
                  </a:txBody>
                  <a:tcPr/>
                </a:tc>
                <a:extLst>
                  <a:ext uri="{0D108BD9-81ED-4DB2-BD59-A6C34878D82A}">
                    <a16:rowId xmlns:a16="http://schemas.microsoft.com/office/drawing/2014/main" val="826911950"/>
                  </a:ext>
                </a:extLst>
              </a:tr>
              <a:tr h="720204">
                <a:tc>
                  <a:txBody>
                    <a:bodyPr/>
                    <a:lstStyle/>
                    <a:p>
                      <a:r>
                        <a:rPr lang="en-US" altLang="zh-TW" sz="1800" kern="1200" dirty="0">
                          <a:solidFill>
                            <a:schemeClr val="dk1"/>
                          </a:solidFill>
                          <a:effectLst/>
                          <a:latin typeface="+mn-lt"/>
                          <a:ea typeface="+mn-ea"/>
                          <a:cs typeface="+mn-cs"/>
                        </a:rPr>
                        <a:t>2023</a:t>
                      </a:r>
                      <a:endParaRPr lang="zh-TW" altLang="zh-TW" sz="1800" kern="1200" dirty="0">
                        <a:solidFill>
                          <a:schemeClr val="dk1"/>
                        </a:solidFill>
                        <a:effectLst/>
                        <a:latin typeface="+mn-lt"/>
                        <a:ea typeface="+mn-ea"/>
                        <a:cs typeface="+mn-cs"/>
                      </a:endParaRPr>
                    </a:p>
                  </a:txBody>
                  <a:tcPr/>
                </a:tc>
                <a:tc>
                  <a:txBody>
                    <a:bodyPr/>
                    <a:lstStyle/>
                    <a:p>
                      <a:endParaRPr lang="en-US" altLang="zh-TW" dirty="0"/>
                    </a:p>
                    <a:p>
                      <a:endParaRPr lang="en-US" altLang="zh-TW" dirty="0"/>
                    </a:p>
                    <a:p>
                      <a:endParaRPr lang="zh-TW" altLang="en-US" dirty="0"/>
                    </a:p>
                  </a:txBody>
                  <a:tcPr/>
                </a:tc>
                <a:extLst>
                  <a:ext uri="{0D108BD9-81ED-4DB2-BD59-A6C34878D82A}">
                    <a16:rowId xmlns:a16="http://schemas.microsoft.com/office/drawing/2014/main" val="2391787632"/>
                  </a:ext>
                </a:extLst>
              </a:tr>
              <a:tr h="720204">
                <a:tc>
                  <a:txBody>
                    <a:bodyPr/>
                    <a:lstStyle/>
                    <a:p>
                      <a:r>
                        <a:rPr lang="en-US" altLang="zh-TW" sz="1800" kern="1200" dirty="0">
                          <a:solidFill>
                            <a:schemeClr val="dk1"/>
                          </a:solidFill>
                          <a:effectLst/>
                          <a:latin typeface="+mn-lt"/>
                          <a:ea typeface="+mn-ea"/>
                          <a:cs typeface="+mn-cs"/>
                        </a:rPr>
                        <a:t>2022</a:t>
                      </a:r>
                      <a:endParaRPr lang="zh-TW" altLang="zh-TW" sz="1800" kern="1200" dirty="0">
                        <a:solidFill>
                          <a:schemeClr val="dk1"/>
                        </a:solidFill>
                        <a:effectLst/>
                        <a:latin typeface="+mn-lt"/>
                        <a:ea typeface="+mn-ea"/>
                        <a:cs typeface="+mn-cs"/>
                      </a:endParaRPr>
                    </a:p>
                  </a:txBody>
                  <a:tcPr/>
                </a:tc>
                <a:tc>
                  <a:txBody>
                    <a:bodyPr/>
                    <a:lstStyle/>
                    <a:p>
                      <a:endParaRPr lang="en-US" altLang="zh-TW" dirty="0"/>
                    </a:p>
                    <a:p>
                      <a:endParaRPr lang="en-US" altLang="zh-TW" dirty="0"/>
                    </a:p>
                    <a:p>
                      <a:endParaRPr lang="zh-TW" altLang="en-US" dirty="0"/>
                    </a:p>
                  </a:txBody>
                  <a:tcPr/>
                </a:tc>
                <a:extLst>
                  <a:ext uri="{0D108BD9-81ED-4DB2-BD59-A6C34878D82A}">
                    <a16:rowId xmlns:a16="http://schemas.microsoft.com/office/drawing/2014/main" val="349252940"/>
                  </a:ext>
                </a:extLst>
              </a:tr>
            </a:tbl>
          </a:graphicData>
        </a:graphic>
      </p:graphicFrame>
      <p:sp>
        <p:nvSpPr>
          <p:cNvPr id="9" name="文字方塊 8">
            <a:extLst>
              <a:ext uri="{FF2B5EF4-FFF2-40B4-BE49-F238E27FC236}">
                <a16:creationId xmlns:a16="http://schemas.microsoft.com/office/drawing/2014/main" id="{131F0007-0984-4AF3-9F4E-351E066F41BA}"/>
              </a:ext>
            </a:extLst>
          </p:cNvPr>
          <p:cNvSpPr txBox="1"/>
          <p:nvPr/>
        </p:nvSpPr>
        <p:spPr>
          <a:xfrm>
            <a:off x="1451728" y="5758261"/>
            <a:ext cx="8571577" cy="369332"/>
          </a:xfrm>
          <a:prstGeom prst="rect">
            <a:avLst/>
          </a:prstGeom>
          <a:noFill/>
        </p:spPr>
        <p:txBody>
          <a:bodyPr wrap="none" rtlCol="0">
            <a:spAutoFit/>
          </a:bodyPr>
          <a:lstStyle/>
          <a:p>
            <a:r>
              <a:rPr lang="zh-TW" altLang="en-US" dirty="0"/>
              <a:t>注</a:t>
            </a:r>
            <a:r>
              <a:rPr lang="en-US" altLang="zh-TW" dirty="0"/>
              <a:t>: 1. </a:t>
            </a:r>
            <a:r>
              <a:rPr lang="zh-TW" altLang="en-US" dirty="0"/>
              <a:t>如未有</a:t>
            </a:r>
            <a:r>
              <a:rPr lang="en-US" altLang="zh-TW" dirty="0"/>
              <a:t>2024</a:t>
            </a:r>
            <a:r>
              <a:rPr lang="zh-TW" altLang="en-US" dirty="0"/>
              <a:t>年經審計的財務報表，請提供</a:t>
            </a:r>
            <a:r>
              <a:rPr lang="en-US" altLang="zh-TW" dirty="0"/>
              <a:t>2021</a:t>
            </a:r>
            <a:r>
              <a:rPr lang="zh-TW" altLang="en-US" dirty="0"/>
              <a:t>至</a:t>
            </a:r>
            <a:r>
              <a:rPr lang="en-US" altLang="zh-TW" dirty="0"/>
              <a:t>2023</a:t>
            </a:r>
            <a:r>
              <a:rPr lang="zh-TW" altLang="en-US" dirty="0"/>
              <a:t>年的經審計的財務報表</a:t>
            </a:r>
          </a:p>
        </p:txBody>
      </p:sp>
    </p:spTree>
    <p:extLst>
      <p:ext uri="{BB962C8B-B14F-4D97-AF65-F5344CB8AC3E}">
        <p14:creationId xmlns:p14="http://schemas.microsoft.com/office/powerpoint/2010/main" val="11429616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0821284-9CC6-4F18-A58D-67F29F8C579D}"/>
              </a:ext>
            </a:extLst>
          </p:cNvPr>
          <p:cNvSpPr>
            <a:spLocks noGrp="1"/>
          </p:cNvSpPr>
          <p:nvPr>
            <p:ph type="title"/>
          </p:nvPr>
        </p:nvSpPr>
        <p:spPr>
          <a:xfrm>
            <a:off x="2073897" y="624110"/>
            <a:ext cx="9430715" cy="1280890"/>
          </a:xfrm>
        </p:spPr>
        <p:txBody>
          <a:bodyPr/>
          <a:lstStyle/>
          <a:p>
            <a:r>
              <a:rPr lang="en-US" altLang="zh-TW" dirty="0"/>
              <a:t>7</a:t>
            </a:r>
            <a:r>
              <a:rPr lang="en-US" altLang="zh-TW"/>
              <a:t>.</a:t>
            </a:r>
            <a:r>
              <a:rPr lang="zh-TW" altLang="zh-TW"/>
              <a:t>同意配合进行背景资料审核</a:t>
            </a:r>
            <a:endParaRPr lang="zh-TW" altLang="en-US" dirty="0"/>
          </a:p>
        </p:txBody>
      </p:sp>
      <p:sp>
        <p:nvSpPr>
          <p:cNvPr id="5" name="內容版面配置區 2">
            <a:extLst>
              <a:ext uri="{FF2B5EF4-FFF2-40B4-BE49-F238E27FC236}">
                <a16:creationId xmlns:a16="http://schemas.microsoft.com/office/drawing/2014/main" id="{648D2CD2-AF6E-4DC0-9566-318D989F88AA}"/>
              </a:ext>
            </a:extLst>
          </p:cNvPr>
          <p:cNvSpPr>
            <a:spLocks noGrp="1"/>
          </p:cNvSpPr>
          <p:nvPr>
            <p:ph idx="1"/>
          </p:nvPr>
        </p:nvSpPr>
        <p:spPr>
          <a:xfrm>
            <a:off x="2331554" y="1782147"/>
            <a:ext cx="8915400" cy="5075853"/>
          </a:xfrm>
        </p:spPr>
        <p:txBody>
          <a:bodyPr>
            <a:normAutofit/>
          </a:bodyPr>
          <a:lstStyle/>
          <a:p>
            <a:pPr marL="0" indent="0">
              <a:buNone/>
            </a:pPr>
            <a:r>
              <a:rPr lang="zh-TW" altLang="en-US" sz="2400">
                <a:solidFill>
                  <a:srgbClr val="C00000"/>
                </a:solidFill>
              </a:rPr>
              <a:t>请填写及签署</a:t>
            </a:r>
            <a:r>
              <a:rPr lang="en-US" altLang="zh-TW" sz="2400">
                <a:solidFill>
                  <a:srgbClr val="C00000"/>
                </a:solidFill>
              </a:rPr>
              <a:t> “</a:t>
            </a:r>
            <a:r>
              <a:rPr lang="zh-TW" altLang="en-US" sz="2400">
                <a:solidFill>
                  <a:srgbClr val="C00000"/>
                </a:solidFill>
              </a:rPr>
              <a:t>同意接受公司背景审查函</a:t>
            </a:r>
            <a:r>
              <a:rPr lang="en-US" altLang="zh-TW" sz="2400">
                <a:solidFill>
                  <a:srgbClr val="C00000"/>
                </a:solidFill>
              </a:rPr>
              <a:t>”</a:t>
            </a:r>
            <a:r>
              <a:rPr lang="zh-TW" altLang="en-US" sz="2400">
                <a:solidFill>
                  <a:srgbClr val="C00000"/>
                </a:solidFill>
              </a:rPr>
              <a:t>后张贴于此 </a:t>
            </a:r>
            <a:r>
              <a:rPr lang="en-US" altLang="zh-TW" sz="2400">
                <a:solidFill>
                  <a:srgbClr val="C00000"/>
                </a:solidFill>
              </a:rPr>
              <a:t>(</a:t>
            </a:r>
            <a:r>
              <a:rPr lang="en-US" altLang="zh-TW" sz="2400" dirty="0">
                <a:solidFill>
                  <a:srgbClr val="C00000"/>
                </a:solidFill>
              </a:rPr>
              <a:t>pdf file)</a:t>
            </a:r>
            <a:endParaRPr lang="zh-TW" altLang="en-US" sz="2400" dirty="0">
              <a:solidFill>
                <a:srgbClr val="C00000"/>
              </a:solidFill>
            </a:endParaRPr>
          </a:p>
        </p:txBody>
      </p:sp>
      <p:graphicFrame>
        <p:nvGraphicFramePr>
          <p:cNvPr id="8" name="物件 7">
            <a:extLst>
              <a:ext uri="{FF2B5EF4-FFF2-40B4-BE49-F238E27FC236}">
                <a16:creationId xmlns:a16="http://schemas.microsoft.com/office/drawing/2014/main" id="{E0041B07-16A8-4548-B5A0-696472C6DC22}"/>
              </a:ext>
            </a:extLst>
          </p:cNvPr>
          <p:cNvGraphicFramePr>
            <a:graphicFrameLocks noChangeAspect="1"/>
          </p:cNvGraphicFramePr>
          <p:nvPr>
            <p:extLst>
              <p:ext uri="{D42A27DB-BD31-4B8C-83A1-F6EECF244321}">
                <p14:modId xmlns:p14="http://schemas.microsoft.com/office/powerpoint/2010/main" val="1453707139"/>
              </p:ext>
            </p:extLst>
          </p:nvPr>
        </p:nvGraphicFramePr>
        <p:xfrm>
          <a:off x="3593183" y="2660650"/>
          <a:ext cx="2260862" cy="1899752"/>
        </p:xfrm>
        <a:graphic>
          <a:graphicData uri="http://schemas.openxmlformats.org/presentationml/2006/ole">
            <mc:AlternateContent xmlns:mc="http://schemas.openxmlformats.org/markup-compatibility/2006">
              <mc:Choice xmlns:v="urn:schemas-microsoft-com:vml" Requires="v">
                <p:oleObj spid="_x0000_s3141" name="Document" showAsIcon="1" r:id="rId3" imgW="914400" imgH="768240" progId="Word.Document.12">
                  <p:embed/>
                </p:oleObj>
              </mc:Choice>
              <mc:Fallback>
                <p:oleObj name="Document" showAsIcon="1" r:id="rId3" imgW="914400" imgH="768240" progId="Word.Document.12">
                  <p:embed/>
                  <p:pic>
                    <p:nvPicPr>
                      <p:cNvPr id="0" name=""/>
                      <p:cNvPicPr/>
                      <p:nvPr/>
                    </p:nvPicPr>
                    <p:blipFill>
                      <a:blip r:embed="rId4"/>
                      <a:stretch>
                        <a:fillRect/>
                      </a:stretch>
                    </p:blipFill>
                    <p:spPr>
                      <a:xfrm>
                        <a:off x="3593183" y="2660650"/>
                        <a:ext cx="2260862" cy="1899752"/>
                      </a:xfrm>
                      <a:prstGeom prst="rect">
                        <a:avLst/>
                      </a:prstGeom>
                    </p:spPr>
                  </p:pic>
                </p:oleObj>
              </mc:Fallback>
            </mc:AlternateContent>
          </a:graphicData>
        </a:graphic>
      </p:graphicFrame>
    </p:spTree>
    <p:extLst>
      <p:ext uri="{BB962C8B-B14F-4D97-AF65-F5344CB8AC3E}">
        <p14:creationId xmlns:p14="http://schemas.microsoft.com/office/powerpoint/2010/main" val="9761560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0821284-9CC6-4F18-A58D-67F29F8C579D}"/>
              </a:ext>
            </a:extLst>
          </p:cNvPr>
          <p:cNvSpPr>
            <a:spLocks noGrp="1"/>
          </p:cNvSpPr>
          <p:nvPr>
            <p:ph type="title"/>
          </p:nvPr>
        </p:nvSpPr>
        <p:spPr>
          <a:xfrm>
            <a:off x="2073897" y="624110"/>
            <a:ext cx="9430715" cy="1280890"/>
          </a:xfrm>
        </p:spPr>
        <p:txBody>
          <a:bodyPr/>
          <a:lstStyle/>
          <a:p>
            <a:r>
              <a:rPr lang="en-US" altLang="zh-TW" dirty="0"/>
              <a:t>8.</a:t>
            </a:r>
            <a:r>
              <a:rPr lang="zh-TW" altLang="zh-TW" dirty="0"/>
              <a:t>同意配合进行背景资料审核</a:t>
            </a:r>
            <a:endParaRPr lang="zh-TW" altLang="en-US" dirty="0"/>
          </a:p>
        </p:txBody>
      </p:sp>
      <p:sp>
        <p:nvSpPr>
          <p:cNvPr id="5" name="內容版面配置區 2">
            <a:extLst>
              <a:ext uri="{FF2B5EF4-FFF2-40B4-BE49-F238E27FC236}">
                <a16:creationId xmlns:a16="http://schemas.microsoft.com/office/drawing/2014/main" id="{648D2CD2-AF6E-4DC0-9566-318D989F88AA}"/>
              </a:ext>
            </a:extLst>
          </p:cNvPr>
          <p:cNvSpPr>
            <a:spLocks noGrp="1"/>
          </p:cNvSpPr>
          <p:nvPr>
            <p:ph idx="1"/>
          </p:nvPr>
        </p:nvSpPr>
        <p:spPr>
          <a:xfrm>
            <a:off x="2331554" y="1782147"/>
            <a:ext cx="8915400" cy="5075853"/>
          </a:xfrm>
        </p:spPr>
        <p:txBody>
          <a:bodyPr>
            <a:normAutofit/>
          </a:bodyPr>
          <a:lstStyle/>
          <a:p>
            <a:pPr marL="0" indent="0">
              <a:buNone/>
            </a:pPr>
            <a:r>
              <a:rPr lang="zh-TW" altLang="en-US" sz="2400">
                <a:solidFill>
                  <a:srgbClr val="C00000"/>
                </a:solidFill>
              </a:rPr>
              <a:t>请贴上</a:t>
            </a:r>
            <a:r>
              <a:rPr lang="zh-TW" altLang="zh-TW" sz="2400">
                <a:solidFill>
                  <a:srgbClr val="C00000"/>
                </a:solidFill>
              </a:rPr>
              <a:t>投标公司的商业登记证副本</a:t>
            </a:r>
            <a:r>
              <a:rPr lang="en-US" altLang="zh-TW" sz="2400" dirty="0">
                <a:solidFill>
                  <a:srgbClr val="C00000"/>
                </a:solidFill>
              </a:rPr>
              <a:t>(pdf file)</a:t>
            </a:r>
            <a:endParaRPr lang="zh-TW" altLang="en-US" sz="2400" dirty="0">
              <a:solidFill>
                <a:srgbClr val="C00000"/>
              </a:solidFill>
            </a:endParaRPr>
          </a:p>
        </p:txBody>
      </p:sp>
    </p:spTree>
    <p:extLst>
      <p:ext uri="{BB962C8B-B14F-4D97-AF65-F5344CB8AC3E}">
        <p14:creationId xmlns:p14="http://schemas.microsoft.com/office/powerpoint/2010/main" val="2650972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0821284-9CC6-4F18-A58D-67F29F8C579D}"/>
              </a:ext>
            </a:extLst>
          </p:cNvPr>
          <p:cNvSpPr>
            <a:spLocks noGrp="1"/>
          </p:cNvSpPr>
          <p:nvPr>
            <p:ph type="title"/>
          </p:nvPr>
        </p:nvSpPr>
        <p:spPr>
          <a:xfrm>
            <a:off x="2073897" y="624110"/>
            <a:ext cx="9430715" cy="1280890"/>
          </a:xfrm>
        </p:spPr>
        <p:txBody>
          <a:bodyPr/>
          <a:lstStyle/>
          <a:p>
            <a:r>
              <a:rPr lang="en-US" altLang="zh-TW" dirty="0"/>
              <a:t>B. </a:t>
            </a:r>
            <a:r>
              <a:rPr lang="zh-TW" altLang="en-US" dirty="0"/>
              <a:t>主要聯絡人資訊</a:t>
            </a:r>
          </a:p>
        </p:txBody>
      </p:sp>
      <p:graphicFrame>
        <p:nvGraphicFramePr>
          <p:cNvPr id="6" name="表格 5">
            <a:extLst>
              <a:ext uri="{FF2B5EF4-FFF2-40B4-BE49-F238E27FC236}">
                <a16:creationId xmlns:a16="http://schemas.microsoft.com/office/drawing/2014/main" id="{425DE24C-E578-4A64-B83B-93A5C83A9079}"/>
              </a:ext>
            </a:extLst>
          </p:cNvPr>
          <p:cNvGraphicFramePr>
            <a:graphicFrameLocks noGrp="1"/>
          </p:cNvGraphicFramePr>
          <p:nvPr>
            <p:extLst>
              <p:ext uri="{D42A27DB-BD31-4B8C-83A1-F6EECF244321}">
                <p14:modId xmlns:p14="http://schemas.microsoft.com/office/powerpoint/2010/main" val="210086468"/>
              </p:ext>
            </p:extLst>
          </p:nvPr>
        </p:nvGraphicFramePr>
        <p:xfrm>
          <a:off x="687388" y="1732280"/>
          <a:ext cx="8627411" cy="3678704"/>
        </p:xfrm>
        <a:graphic>
          <a:graphicData uri="http://schemas.openxmlformats.org/drawingml/2006/table">
            <a:tbl>
              <a:tblPr firstRow="1" bandRow="1">
                <a:tableStyleId>{5C22544A-7EE6-4342-B048-85BDC9FD1C3A}</a:tableStyleId>
              </a:tblPr>
              <a:tblGrid>
                <a:gridCol w="974943">
                  <a:extLst>
                    <a:ext uri="{9D8B030D-6E8A-4147-A177-3AD203B41FA5}">
                      <a16:colId xmlns:a16="http://schemas.microsoft.com/office/drawing/2014/main" val="1117274433"/>
                    </a:ext>
                  </a:extLst>
                </a:gridCol>
                <a:gridCol w="1332291">
                  <a:extLst>
                    <a:ext uri="{9D8B030D-6E8A-4147-A177-3AD203B41FA5}">
                      <a16:colId xmlns:a16="http://schemas.microsoft.com/office/drawing/2014/main" val="3961111103"/>
                    </a:ext>
                  </a:extLst>
                </a:gridCol>
                <a:gridCol w="1593095">
                  <a:extLst>
                    <a:ext uri="{9D8B030D-6E8A-4147-A177-3AD203B41FA5}">
                      <a16:colId xmlns:a16="http://schemas.microsoft.com/office/drawing/2014/main" val="2627990694"/>
                    </a:ext>
                  </a:extLst>
                </a:gridCol>
                <a:gridCol w="1303353">
                  <a:extLst>
                    <a:ext uri="{9D8B030D-6E8A-4147-A177-3AD203B41FA5}">
                      <a16:colId xmlns:a16="http://schemas.microsoft.com/office/drawing/2014/main" val="1732826197"/>
                    </a:ext>
                  </a:extLst>
                </a:gridCol>
                <a:gridCol w="1624327">
                  <a:extLst>
                    <a:ext uri="{9D8B030D-6E8A-4147-A177-3AD203B41FA5}">
                      <a16:colId xmlns:a16="http://schemas.microsoft.com/office/drawing/2014/main" val="1993883626"/>
                    </a:ext>
                  </a:extLst>
                </a:gridCol>
                <a:gridCol w="1799402">
                  <a:extLst>
                    <a:ext uri="{9D8B030D-6E8A-4147-A177-3AD203B41FA5}">
                      <a16:colId xmlns:a16="http://schemas.microsoft.com/office/drawing/2014/main" val="3246140871"/>
                    </a:ext>
                  </a:extLst>
                </a:gridCol>
              </a:tblGrid>
              <a:tr h="375713">
                <a:tc>
                  <a:txBody>
                    <a:bodyPr/>
                    <a:lstStyle/>
                    <a:p>
                      <a:endParaRPr lang="zh-TW" altLang="en-US" dirty="0"/>
                    </a:p>
                  </a:txBody>
                  <a:tcPr/>
                </a:tc>
                <a:tc>
                  <a:txBody>
                    <a:bodyPr/>
                    <a:lstStyle/>
                    <a:p>
                      <a:r>
                        <a:rPr lang="zh-TW" altLang="en-US" dirty="0"/>
                        <a:t>姓名</a:t>
                      </a:r>
                    </a:p>
                  </a:txBody>
                  <a:tcPr/>
                </a:tc>
                <a:tc>
                  <a:txBody>
                    <a:bodyPr/>
                    <a:lstStyle/>
                    <a:p>
                      <a:r>
                        <a:rPr lang="zh-TW" altLang="en-US" dirty="0"/>
                        <a:t>職位</a:t>
                      </a:r>
                    </a:p>
                  </a:txBody>
                  <a:tcPr/>
                </a:tc>
                <a:tc>
                  <a:txBody>
                    <a:bodyPr/>
                    <a:lstStyle/>
                    <a:p>
                      <a:r>
                        <a:rPr lang="zh-TW" altLang="en-US" dirty="0"/>
                        <a:t>電郵地址</a:t>
                      </a:r>
                    </a:p>
                  </a:txBody>
                  <a:tcPr/>
                </a:tc>
                <a:tc>
                  <a:txBody>
                    <a:bodyPr/>
                    <a:lstStyle/>
                    <a:p>
                      <a:r>
                        <a:rPr lang="zh-TW" altLang="en-US" dirty="0"/>
                        <a:t>聯絡電話</a:t>
                      </a:r>
                    </a:p>
                  </a:txBody>
                  <a:tcPr/>
                </a:tc>
                <a:tc>
                  <a:txBody>
                    <a:bodyPr/>
                    <a:lstStyle/>
                    <a:p>
                      <a:r>
                        <a:rPr lang="zh-TW" altLang="en-US" dirty="0"/>
                        <a:t>手提電話</a:t>
                      </a:r>
                    </a:p>
                  </a:txBody>
                  <a:tcPr/>
                </a:tc>
                <a:extLst>
                  <a:ext uri="{0D108BD9-81ED-4DB2-BD59-A6C34878D82A}">
                    <a16:rowId xmlns:a16="http://schemas.microsoft.com/office/drawing/2014/main" val="1650817215"/>
                  </a:ext>
                </a:extLst>
              </a:tr>
              <a:tr h="896223">
                <a:tc>
                  <a:txBody>
                    <a:bodyPr/>
                    <a:lstStyle/>
                    <a:p>
                      <a:r>
                        <a:rPr lang="en-US" altLang="zh-TW" dirty="0"/>
                        <a:t>1</a:t>
                      </a:r>
                      <a:endParaRPr lang="zh-TW" altLang="en-US" dirty="0"/>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extLst>
                  <a:ext uri="{0D108BD9-81ED-4DB2-BD59-A6C34878D82A}">
                    <a16:rowId xmlns:a16="http://schemas.microsoft.com/office/drawing/2014/main" val="1594036209"/>
                  </a:ext>
                </a:extLst>
              </a:tr>
              <a:tr h="802256">
                <a:tc>
                  <a:txBody>
                    <a:bodyPr/>
                    <a:lstStyle/>
                    <a:p>
                      <a:r>
                        <a:rPr lang="en-US" altLang="zh-TW" dirty="0"/>
                        <a:t>2</a:t>
                      </a:r>
                      <a:endParaRPr lang="zh-TW" altLang="en-US" dirty="0"/>
                    </a:p>
                  </a:txBody>
                  <a:tcPr/>
                </a:tc>
                <a:tc>
                  <a:txBody>
                    <a:bodyPr/>
                    <a:lstStyle/>
                    <a:p>
                      <a:endParaRPr lang="zh-TW" altLang="en-US"/>
                    </a:p>
                  </a:txBody>
                  <a:tcPr/>
                </a:tc>
                <a:tc>
                  <a:txBody>
                    <a:bodyPr/>
                    <a:lstStyle/>
                    <a:p>
                      <a:endParaRPr lang="zh-TW" altLang="en-US" dirty="0"/>
                    </a:p>
                  </a:txBody>
                  <a:tcPr/>
                </a:tc>
                <a:tc>
                  <a:txBody>
                    <a:bodyPr/>
                    <a:lstStyle/>
                    <a:p>
                      <a:endParaRPr lang="zh-TW" altLang="en-US"/>
                    </a:p>
                  </a:txBody>
                  <a:tcPr/>
                </a:tc>
                <a:tc>
                  <a:txBody>
                    <a:bodyPr/>
                    <a:lstStyle/>
                    <a:p>
                      <a:endParaRPr lang="zh-TW" altLang="en-US"/>
                    </a:p>
                  </a:txBody>
                  <a:tcPr/>
                </a:tc>
                <a:tc>
                  <a:txBody>
                    <a:bodyPr/>
                    <a:lstStyle/>
                    <a:p>
                      <a:endParaRPr lang="zh-TW" altLang="en-US" dirty="0"/>
                    </a:p>
                  </a:txBody>
                  <a:tcPr/>
                </a:tc>
                <a:extLst>
                  <a:ext uri="{0D108BD9-81ED-4DB2-BD59-A6C34878D82A}">
                    <a16:rowId xmlns:a16="http://schemas.microsoft.com/office/drawing/2014/main" val="602682569"/>
                  </a:ext>
                </a:extLst>
              </a:tr>
              <a:tr h="802256">
                <a:tc>
                  <a:txBody>
                    <a:bodyPr/>
                    <a:lstStyle/>
                    <a:p>
                      <a:r>
                        <a:rPr lang="en-US" altLang="zh-TW" dirty="0"/>
                        <a:t>3</a:t>
                      </a:r>
                      <a:endParaRPr lang="zh-TW" altLang="en-US" dirty="0"/>
                    </a:p>
                  </a:txBody>
                  <a:tcPr/>
                </a:tc>
                <a:tc>
                  <a:txBody>
                    <a:bodyPr/>
                    <a:lstStyle/>
                    <a:p>
                      <a:endParaRPr lang="zh-TW" altLang="en-US"/>
                    </a:p>
                  </a:txBody>
                  <a:tcPr/>
                </a:tc>
                <a:tc>
                  <a:txBody>
                    <a:bodyPr/>
                    <a:lstStyle/>
                    <a:p>
                      <a:endParaRPr lang="zh-TW" altLang="en-US" dirty="0"/>
                    </a:p>
                  </a:txBody>
                  <a:tcPr/>
                </a:tc>
                <a:tc>
                  <a:txBody>
                    <a:bodyPr/>
                    <a:lstStyle/>
                    <a:p>
                      <a:endParaRPr lang="zh-TW" altLang="en-US"/>
                    </a:p>
                  </a:txBody>
                  <a:tcPr/>
                </a:tc>
                <a:tc>
                  <a:txBody>
                    <a:bodyPr/>
                    <a:lstStyle/>
                    <a:p>
                      <a:endParaRPr lang="zh-TW" altLang="en-US"/>
                    </a:p>
                  </a:txBody>
                  <a:tcPr/>
                </a:tc>
                <a:tc>
                  <a:txBody>
                    <a:bodyPr/>
                    <a:lstStyle/>
                    <a:p>
                      <a:endParaRPr lang="zh-TW" altLang="en-US" dirty="0"/>
                    </a:p>
                  </a:txBody>
                  <a:tcPr/>
                </a:tc>
                <a:extLst>
                  <a:ext uri="{0D108BD9-81ED-4DB2-BD59-A6C34878D82A}">
                    <a16:rowId xmlns:a16="http://schemas.microsoft.com/office/drawing/2014/main" val="2938913560"/>
                  </a:ext>
                </a:extLst>
              </a:tr>
              <a:tr h="802256">
                <a:tc>
                  <a:txBody>
                    <a:bodyPr/>
                    <a:lstStyle/>
                    <a:p>
                      <a:r>
                        <a:rPr lang="en-US" altLang="zh-TW" dirty="0"/>
                        <a:t>4</a:t>
                      </a:r>
                      <a:endParaRPr lang="zh-TW" altLang="en-US" dirty="0"/>
                    </a:p>
                  </a:txBody>
                  <a:tcPr/>
                </a:tc>
                <a:tc>
                  <a:txBody>
                    <a:bodyPr/>
                    <a:lstStyle/>
                    <a:p>
                      <a:endParaRPr lang="zh-TW" altLang="en-US" dirty="0"/>
                    </a:p>
                  </a:txBody>
                  <a:tcPr/>
                </a:tc>
                <a:tc>
                  <a:txBody>
                    <a:bodyPr/>
                    <a:lstStyle/>
                    <a:p>
                      <a:endParaRPr lang="zh-TW" altLang="en-US" dirty="0"/>
                    </a:p>
                  </a:txBody>
                  <a:tcPr/>
                </a:tc>
                <a:tc>
                  <a:txBody>
                    <a:bodyPr/>
                    <a:lstStyle/>
                    <a:p>
                      <a:endParaRPr lang="zh-TW" altLang="en-US"/>
                    </a:p>
                  </a:txBody>
                  <a:tcPr/>
                </a:tc>
                <a:tc>
                  <a:txBody>
                    <a:bodyPr/>
                    <a:lstStyle/>
                    <a:p>
                      <a:endParaRPr lang="zh-TW" altLang="en-US"/>
                    </a:p>
                  </a:txBody>
                  <a:tcPr/>
                </a:tc>
                <a:tc>
                  <a:txBody>
                    <a:bodyPr/>
                    <a:lstStyle/>
                    <a:p>
                      <a:endParaRPr lang="zh-TW" altLang="en-US" dirty="0"/>
                    </a:p>
                  </a:txBody>
                  <a:tcPr/>
                </a:tc>
                <a:extLst>
                  <a:ext uri="{0D108BD9-81ED-4DB2-BD59-A6C34878D82A}">
                    <a16:rowId xmlns:a16="http://schemas.microsoft.com/office/drawing/2014/main" val="3268727348"/>
                  </a:ext>
                </a:extLst>
              </a:tr>
            </a:tbl>
          </a:graphicData>
        </a:graphic>
      </p:graphicFrame>
    </p:spTree>
    <p:extLst>
      <p:ext uri="{BB962C8B-B14F-4D97-AF65-F5344CB8AC3E}">
        <p14:creationId xmlns:p14="http://schemas.microsoft.com/office/powerpoint/2010/main" val="2565157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581EAD25-C86D-46C8-A1BF-8C5036BF1437}"/>
              </a:ext>
            </a:extLst>
          </p:cNvPr>
          <p:cNvSpPr>
            <a:spLocks noGrp="1"/>
          </p:cNvSpPr>
          <p:nvPr>
            <p:ph type="title"/>
          </p:nvPr>
        </p:nvSpPr>
        <p:spPr/>
        <p:txBody>
          <a:bodyPr/>
          <a:lstStyle/>
          <a:p>
            <a:r>
              <a:rPr lang="zh-TW" altLang="en-US" dirty="0"/>
              <a:t>填写表格规则</a:t>
            </a:r>
          </a:p>
        </p:txBody>
      </p:sp>
      <p:sp>
        <p:nvSpPr>
          <p:cNvPr id="3" name="內容版面配置區 2">
            <a:extLst>
              <a:ext uri="{FF2B5EF4-FFF2-40B4-BE49-F238E27FC236}">
                <a16:creationId xmlns:a16="http://schemas.microsoft.com/office/drawing/2014/main" id="{A68414EB-E9E6-4CCA-A29A-E049CC8D8E49}"/>
              </a:ext>
            </a:extLst>
          </p:cNvPr>
          <p:cNvSpPr>
            <a:spLocks noGrp="1"/>
          </p:cNvSpPr>
          <p:nvPr>
            <p:ph idx="1"/>
          </p:nvPr>
        </p:nvSpPr>
        <p:spPr>
          <a:xfrm>
            <a:off x="2589212" y="1447800"/>
            <a:ext cx="8915400" cy="3777622"/>
          </a:xfrm>
        </p:spPr>
        <p:txBody>
          <a:bodyPr>
            <a:normAutofit fontScale="92500" lnSpcReduction="20000"/>
          </a:bodyPr>
          <a:lstStyle/>
          <a:p>
            <a:r>
              <a:rPr lang="zh-TW" altLang="en-US" sz="2800" dirty="0"/>
              <a:t>不得随意更改表格内容及格式，否则影响资格预审评核结果</a:t>
            </a:r>
            <a:endParaRPr lang="en-US" altLang="zh-TW" sz="2800" dirty="0"/>
          </a:p>
          <a:p>
            <a:r>
              <a:rPr lang="zh-TW" altLang="en-US" sz="2800" dirty="0"/>
              <a:t>请以简体中文填写此表格</a:t>
            </a:r>
            <a:endParaRPr lang="en-US" altLang="zh-TW" sz="2800" dirty="0"/>
          </a:p>
          <a:p>
            <a:r>
              <a:rPr lang="zh-TW" altLang="en-US" sz="2800" dirty="0"/>
              <a:t>必须提交此投标意向表格所要求的一切左证，否则是次申请将不被考虑</a:t>
            </a:r>
            <a:r>
              <a:rPr lang="en-US" altLang="zh-TW" sz="2800" dirty="0"/>
              <a:t>; </a:t>
            </a:r>
            <a:r>
              <a:rPr lang="zh-TW" altLang="en-US" sz="2800" dirty="0"/>
              <a:t>若左证文件数据与所填写之数据有差异，将以较严谨方式处理</a:t>
            </a:r>
            <a:endParaRPr lang="en-US" altLang="zh-TW" sz="2800" dirty="0"/>
          </a:p>
          <a:p>
            <a:r>
              <a:rPr lang="zh-TW" altLang="en-US" sz="2800" dirty="0"/>
              <a:t>是次资格预审不设补充数据环节，请务必按指示提交所需文件，并确保资料正确无误及提供的左证</a:t>
            </a:r>
            <a:r>
              <a:rPr lang="en-US" altLang="zh-TW" sz="2800" dirty="0"/>
              <a:t>pdf file</a:t>
            </a:r>
            <a:r>
              <a:rPr lang="zh-TW" altLang="en-US" sz="2800" dirty="0"/>
              <a:t>及</a:t>
            </a:r>
            <a:r>
              <a:rPr lang="en-US" altLang="zh-TW" sz="2800" dirty="0"/>
              <a:t>USB </a:t>
            </a:r>
            <a:r>
              <a:rPr lang="zh-TW" altLang="en-US" sz="2800" dirty="0"/>
              <a:t>可正常开启</a:t>
            </a:r>
            <a:endParaRPr lang="en-US" altLang="zh-TW" sz="2800" dirty="0"/>
          </a:p>
          <a:p>
            <a:r>
              <a:rPr lang="zh-TW" altLang="en-US" sz="2800" dirty="0"/>
              <a:t>纸本投标表格恕不考虑</a:t>
            </a:r>
            <a:endParaRPr lang="en-US" altLang="zh-TW" sz="2800" dirty="0"/>
          </a:p>
          <a:p>
            <a:endParaRPr lang="en-US" altLang="zh-TW" sz="2800" dirty="0"/>
          </a:p>
          <a:p>
            <a:endParaRPr lang="zh-TW" altLang="en-US" sz="2800" dirty="0"/>
          </a:p>
        </p:txBody>
      </p:sp>
    </p:spTree>
    <p:extLst>
      <p:ext uri="{BB962C8B-B14F-4D97-AF65-F5344CB8AC3E}">
        <p14:creationId xmlns:p14="http://schemas.microsoft.com/office/powerpoint/2010/main" val="3130775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581EAD25-C86D-46C8-A1BF-8C5036BF1437}"/>
              </a:ext>
            </a:extLst>
          </p:cNvPr>
          <p:cNvSpPr>
            <a:spLocks noGrp="1"/>
          </p:cNvSpPr>
          <p:nvPr>
            <p:ph type="title"/>
          </p:nvPr>
        </p:nvSpPr>
        <p:spPr/>
        <p:txBody>
          <a:bodyPr/>
          <a:lstStyle/>
          <a:p>
            <a:r>
              <a:rPr lang="zh-TW" altLang="en-US" dirty="0"/>
              <a:t>于此投标意向表格张贴</a:t>
            </a:r>
            <a:r>
              <a:rPr lang="en-US" altLang="zh-TW" dirty="0"/>
              <a:t>pdf </a:t>
            </a:r>
            <a:r>
              <a:rPr lang="zh-TW" altLang="en-US" dirty="0"/>
              <a:t>档左证教学</a:t>
            </a:r>
          </a:p>
        </p:txBody>
      </p:sp>
      <p:pic>
        <p:nvPicPr>
          <p:cNvPr id="7" name="圖片 6">
            <a:extLst>
              <a:ext uri="{FF2B5EF4-FFF2-40B4-BE49-F238E27FC236}">
                <a16:creationId xmlns:a16="http://schemas.microsoft.com/office/drawing/2014/main" id="{6B0D1B45-2D57-4B84-873D-E9FB7E89190E}"/>
              </a:ext>
            </a:extLst>
          </p:cNvPr>
          <p:cNvPicPr>
            <a:picLocks noChangeAspect="1"/>
          </p:cNvPicPr>
          <p:nvPr/>
        </p:nvPicPr>
        <p:blipFill>
          <a:blip r:embed="rId2"/>
          <a:stretch>
            <a:fillRect/>
          </a:stretch>
        </p:blipFill>
        <p:spPr>
          <a:xfrm>
            <a:off x="593889" y="2148110"/>
            <a:ext cx="11509500" cy="3048001"/>
          </a:xfrm>
          <a:prstGeom prst="rect">
            <a:avLst/>
          </a:prstGeom>
        </p:spPr>
      </p:pic>
    </p:spTree>
    <p:extLst>
      <p:ext uri="{BB962C8B-B14F-4D97-AF65-F5344CB8AC3E}">
        <p14:creationId xmlns:p14="http://schemas.microsoft.com/office/powerpoint/2010/main" val="1923445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581EAD25-C86D-46C8-A1BF-8C5036BF1437}"/>
              </a:ext>
            </a:extLst>
          </p:cNvPr>
          <p:cNvSpPr>
            <a:spLocks noGrp="1"/>
          </p:cNvSpPr>
          <p:nvPr>
            <p:ph type="title"/>
          </p:nvPr>
        </p:nvSpPr>
        <p:spPr/>
        <p:txBody>
          <a:bodyPr/>
          <a:lstStyle/>
          <a:p>
            <a:r>
              <a:rPr lang="zh-TW" altLang="en-US" dirty="0"/>
              <a:t>于此投标意向表格张贴</a:t>
            </a:r>
            <a:r>
              <a:rPr lang="en-US" altLang="zh-TW" dirty="0"/>
              <a:t>pdf </a:t>
            </a:r>
            <a:r>
              <a:rPr lang="zh-TW" altLang="en-US" dirty="0"/>
              <a:t>档左证教学</a:t>
            </a:r>
            <a:r>
              <a:rPr lang="en-US" altLang="zh-TW" dirty="0"/>
              <a:t>(</a:t>
            </a:r>
            <a:r>
              <a:rPr lang="zh-TW" altLang="en-US" dirty="0"/>
              <a:t>续</a:t>
            </a:r>
            <a:r>
              <a:rPr lang="en-US" altLang="zh-TW" dirty="0"/>
              <a:t>)</a:t>
            </a:r>
            <a:endParaRPr lang="zh-TW" altLang="en-US" dirty="0"/>
          </a:p>
        </p:txBody>
      </p:sp>
      <p:pic>
        <p:nvPicPr>
          <p:cNvPr id="3" name="圖片 2">
            <a:extLst>
              <a:ext uri="{FF2B5EF4-FFF2-40B4-BE49-F238E27FC236}">
                <a16:creationId xmlns:a16="http://schemas.microsoft.com/office/drawing/2014/main" id="{4697AAF1-05BD-42B6-A2E5-2A0450E3E2AA}"/>
              </a:ext>
            </a:extLst>
          </p:cNvPr>
          <p:cNvPicPr>
            <a:picLocks noChangeAspect="1"/>
          </p:cNvPicPr>
          <p:nvPr/>
        </p:nvPicPr>
        <p:blipFill>
          <a:blip r:embed="rId2"/>
          <a:stretch>
            <a:fillRect/>
          </a:stretch>
        </p:blipFill>
        <p:spPr>
          <a:xfrm>
            <a:off x="1219969" y="1507082"/>
            <a:ext cx="10284643" cy="5135079"/>
          </a:xfrm>
          <a:prstGeom prst="rect">
            <a:avLst/>
          </a:prstGeom>
        </p:spPr>
      </p:pic>
    </p:spTree>
    <p:extLst>
      <p:ext uri="{BB962C8B-B14F-4D97-AF65-F5344CB8AC3E}">
        <p14:creationId xmlns:p14="http://schemas.microsoft.com/office/powerpoint/2010/main" val="968845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0821284-9CC6-4F18-A58D-67F29F8C579D}"/>
              </a:ext>
            </a:extLst>
          </p:cNvPr>
          <p:cNvSpPr>
            <a:spLocks noGrp="1"/>
          </p:cNvSpPr>
          <p:nvPr>
            <p:ph type="title"/>
          </p:nvPr>
        </p:nvSpPr>
        <p:spPr/>
        <p:txBody>
          <a:bodyPr/>
          <a:lstStyle/>
          <a:p>
            <a:r>
              <a:rPr lang="en-US" altLang="zh-TW" dirty="0"/>
              <a:t>A. </a:t>
            </a:r>
            <a:r>
              <a:rPr lang="zh-TW" altLang="en-US" dirty="0"/>
              <a:t>不作假聲明</a:t>
            </a:r>
          </a:p>
        </p:txBody>
      </p:sp>
      <p:sp>
        <p:nvSpPr>
          <p:cNvPr id="3" name="內容版面配置區 2">
            <a:extLst>
              <a:ext uri="{FF2B5EF4-FFF2-40B4-BE49-F238E27FC236}">
                <a16:creationId xmlns:a16="http://schemas.microsoft.com/office/drawing/2014/main" id="{94BC64A9-2914-4E56-93A6-76A0AE2DE0C9}"/>
              </a:ext>
            </a:extLst>
          </p:cNvPr>
          <p:cNvSpPr>
            <a:spLocks noGrp="1"/>
          </p:cNvSpPr>
          <p:nvPr>
            <p:ph idx="1"/>
          </p:nvPr>
        </p:nvSpPr>
        <p:spPr>
          <a:xfrm>
            <a:off x="2476090" y="2415074"/>
            <a:ext cx="8915400" cy="5075853"/>
          </a:xfrm>
        </p:spPr>
        <p:txBody>
          <a:bodyPr>
            <a:normAutofit/>
          </a:bodyPr>
          <a:lstStyle/>
          <a:p>
            <a:pPr marL="0" indent="0">
              <a:buNone/>
            </a:pPr>
            <a:r>
              <a:rPr lang="zh-TW" altLang="en-US" sz="2400" dirty="0">
                <a:solidFill>
                  <a:srgbClr val="C00000"/>
                </a:solidFill>
              </a:rPr>
              <a:t>请填写及签署</a:t>
            </a:r>
            <a:r>
              <a:rPr lang="en-US" altLang="zh-TW" sz="2400" dirty="0">
                <a:solidFill>
                  <a:srgbClr val="C00000"/>
                </a:solidFill>
              </a:rPr>
              <a:t> “</a:t>
            </a:r>
            <a:r>
              <a:rPr lang="zh-TW" altLang="en-US" sz="2400" dirty="0">
                <a:solidFill>
                  <a:srgbClr val="C00000"/>
                </a:solidFill>
              </a:rPr>
              <a:t>不作假声明</a:t>
            </a:r>
            <a:r>
              <a:rPr lang="en-US" altLang="zh-TW" sz="2400" dirty="0">
                <a:solidFill>
                  <a:srgbClr val="C00000"/>
                </a:solidFill>
              </a:rPr>
              <a:t>”</a:t>
            </a:r>
            <a:r>
              <a:rPr lang="zh-TW" altLang="en-US" sz="2400" dirty="0">
                <a:solidFill>
                  <a:srgbClr val="C00000"/>
                </a:solidFill>
              </a:rPr>
              <a:t>后张贴于此 </a:t>
            </a:r>
            <a:r>
              <a:rPr lang="en-US" altLang="zh-TW" sz="2400" dirty="0">
                <a:solidFill>
                  <a:srgbClr val="C00000"/>
                </a:solidFill>
              </a:rPr>
              <a:t>(pdf file)</a:t>
            </a:r>
            <a:endParaRPr lang="zh-TW" altLang="en-US" sz="2400" dirty="0">
              <a:solidFill>
                <a:srgbClr val="C00000"/>
              </a:solidFill>
            </a:endParaRPr>
          </a:p>
        </p:txBody>
      </p:sp>
      <p:graphicFrame>
        <p:nvGraphicFramePr>
          <p:cNvPr id="7" name="物件 6">
            <a:extLst>
              <a:ext uri="{FF2B5EF4-FFF2-40B4-BE49-F238E27FC236}">
                <a16:creationId xmlns:a16="http://schemas.microsoft.com/office/drawing/2014/main" id="{B8B218B1-2F75-4605-B977-CF58E8C0728E}"/>
              </a:ext>
            </a:extLst>
          </p:cNvPr>
          <p:cNvGraphicFramePr>
            <a:graphicFrameLocks noChangeAspect="1"/>
          </p:cNvGraphicFramePr>
          <p:nvPr>
            <p:extLst>
              <p:ext uri="{D42A27DB-BD31-4B8C-83A1-F6EECF244321}">
                <p14:modId xmlns:p14="http://schemas.microsoft.com/office/powerpoint/2010/main" val="1268938408"/>
              </p:ext>
            </p:extLst>
          </p:nvPr>
        </p:nvGraphicFramePr>
        <p:xfrm>
          <a:off x="3362325" y="3143250"/>
          <a:ext cx="1952978" cy="1647825"/>
        </p:xfrm>
        <a:graphic>
          <a:graphicData uri="http://schemas.openxmlformats.org/presentationml/2006/ole">
            <mc:AlternateContent xmlns:mc="http://schemas.openxmlformats.org/markup-compatibility/2006">
              <mc:Choice xmlns:v="urn:schemas-microsoft-com:vml" Requires="v">
                <p:oleObj spid="_x0000_s4121" name="Document" showAsIcon="1" r:id="rId3" imgW="914400" imgH="771480" progId="Word.Document.12">
                  <p:embed/>
                </p:oleObj>
              </mc:Choice>
              <mc:Fallback>
                <p:oleObj name="Document" showAsIcon="1" r:id="rId3" imgW="914400" imgH="771480" progId="Word.Document.12">
                  <p:embed/>
                  <p:pic>
                    <p:nvPicPr>
                      <p:cNvPr id="0" name=""/>
                      <p:cNvPicPr/>
                      <p:nvPr/>
                    </p:nvPicPr>
                    <p:blipFill>
                      <a:blip r:embed="rId4"/>
                      <a:stretch>
                        <a:fillRect/>
                      </a:stretch>
                    </p:blipFill>
                    <p:spPr>
                      <a:xfrm>
                        <a:off x="3362325" y="3143250"/>
                        <a:ext cx="1952978" cy="1647825"/>
                      </a:xfrm>
                      <a:prstGeom prst="rect">
                        <a:avLst/>
                      </a:prstGeom>
                    </p:spPr>
                  </p:pic>
                </p:oleObj>
              </mc:Fallback>
            </mc:AlternateContent>
          </a:graphicData>
        </a:graphic>
      </p:graphicFrame>
    </p:spTree>
    <p:extLst>
      <p:ext uri="{BB962C8B-B14F-4D97-AF65-F5344CB8AC3E}">
        <p14:creationId xmlns:p14="http://schemas.microsoft.com/office/powerpoint/2010/main" val="3512485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0821284-9CC6-4F18-A58D-67F29F8C579D}"/>
              </a:ext>
            </a:extLst>
          </p:cNvPr>
          <p:cNvSpPr>
            <a:spLocks noGrp="1"/>
          </p:cNvSpPr>
          <p:nvPr>
            <p:ph type="title"/>
          </p:nvPr>
        </p:nvSpPr>
        <p:spPr/>
        <p:txBody>
          <a:bodyPr/>
          <a:lstStyle/>
          <a:p>
            <a:r>
              <a:rPr lang="en-US" altLang="zh-TW" dirty="0"/>
              <a:t>1. </a:t>
            </a:r>
            <a:r>
              <a:rPr lang="zh-TW" altLang="en-US" dirty="0"/>
              <a:t>发展局及屋</a:t>
            </a:r>
            <a:r>
              <a:rPr lang="zh-TW" altLang="zh-TW" dirty="0"/>
              <a:t>宇署</a:t>
            </a:r>
            <a:r>
              <a:rPr lang="zh-TW" altLang="en-US" dirty="0"/>
              <a:t>之认可名册</a:t>
            </a:r>
          </a:p>
        </p:txBody>
      </p:sp>
      <p:graphicFrame>
        <p:nvGraphicFramePr>
          <p:cNvPr id="7" name="表格 6">
            <a:extLst>
              <a:ext uri="{FF2B5EF4-FFF2-40B4-BE49-F238E27FC236}">
                <a16:creationId xmlns:a16="http://schemas.microsoft.com/office/drawing/2014/main" id="{B4760049-3071-4FA9-AB41-C1B013B26C36}"/>
              </a:ext>
            </a:extLst>
          </p:cNvPr>
          <p:cNvGraphicFramePr>
            <a:graphicFrameLocks noGrp="1"/>
          </p:cNvGraphicFramePr>
          <p:nvPr>
            <p:extLst>
              <p:ext uri="{D42A27DB-BD31-4B8C-83A1-F6EECF244321}">
                <p14:modId xmlns:p14="http://schemas.microsoft.com/office/powerpoint/2010/main" val="1423182259"/>
              </p:ext>
            </p:extLst>
          </p:nvPr>
        </p:nvGraphicFramePr>
        <p:xfrm>
          <a:off x="1691758" y="1772289"/>
          <a:ext cx="8402736" cy="3693792"/>
        </p:xfrm>
        <a:graphic>
          <a:graphicData uri="http://schemas.openxmlformats.org/drawingml/2006/table">
            <a:tbl>
              <a:tblPr firstRow="1" bandRow="1">
                <a:tableStyleId>{5C22544A-7EE6-4342-B048-85BDC9FD1C3A}</a:tableStyleId>
              </a:tblPr>
              <a:tblGrid>
                <a:gridCol w="2800912">
                  <a:extLst>
                    <a:ext uri="{9D8B030D-6E8A-4147-A177-3AD203B41FA5}">
                      <a16:colId xmlns:a16="http://schemas.microsoft.com/office/drawing/2014/main" val="3259835275"/>
                    </a:ext>
                  </a:extLst>
                </a:gridCol>
                <a:gridCol w="2800912">
                  <a:extLst>
                    <a:ext uri="{9D8B030D-6E8A-4147-A177-3AD203B41FA5}">
                      <a16:colId xmlns:a16="http://schemas.microsoft.com/office/drawing/2014/main" val="2806196391"/>
                    </a:ext>
                  </a:extLst>
                </a:gridCol>
                <a:gridCol w="2800912">
                  <a:extLst>
                    <a:ext uri="{9D8B030D-6E8A-4147-A177-3AD203B41FA5}">
                      <a16:colId xmlns:a16="http://schemas.microsoft.com/office/drawing/2014/main" val="3514918330"/>
                    </a:ext>
                  </a:extLst>
                </a:gridCol>
              </a:tblGrid>
              <a:tr h="516021">
                <a:tc>
                  <a:txBody>
                    <a:bodyPr/>
                    <a:lstStyle/>
                    <a:p>
                      <a:r>
                        <a:rPr lang="zh-TW" altLang="en-US"/>
                        <a:t>认可名册</a:t>
                      </a:r>
                      <a:endParaRPr lang="zh-TW" altLang="en-US" dirty="0"/>
                    </a:p>
                  </a:txBody>
                  <a:tcPr/>
                </a:tc>
                <a:tc>
                  <a:txBody>
                    <a:bodyPr/>
                    <a:lstStyle/>
                    <a:p>
                      <a:r>
                        <a:rPr lang="zh-TW" altLang="en-US" dirty="0"/>
                        <a:t>是否已列入名册 </a:t>
                      </a:r>
                      <a:r>
                        <a:rPr lang="en-US" altLang="zh-TW" dirty="0"/>
                        <a:t>(</a:t>
                      </a:r>
                      <a:r>
                        <a:rPr lang="zh-TW" altLang="en-US" dirty="0"/>
                        <a:t>是</a:t>
                      </a:r>
                      <a:r>
                        <a:rPr lang="en-US" altLang="zh-TW" dirty="0"/>
                        <a:t>/</a:t>
                      </a:r>
                      <a:r>
                        <a:rPr lang="zh-TW" altLang="en-US" dirty="0"/>
                        <a:t>否</a:t>
                      </a:r>
                      <a:r>
                        <a:rPr lang="en-US" altLang="zh-TW" dirty="0"/>
                        <a:t>)</a:t>
                      </a:r>
                      <a:endParaRPr lang="zh-TW" altLang="en-US" dirty="0"/>
                    </a:p>
                  </a:txBody>
                  <a:tcPr/>
                </a:tc>
                <a:tc>
                  <a:txBody>
                    <a:bodyPr/>
                    <a:lstStyle/>
                    <a:p>
                      <a:r>
                        <a:rPr lang="zh-TW" altLang="en-US" dirty="0"/>
                        <a:t>请於表格內贴上准入证明 </a:t>
                      </a:r>
                      <a:r>
                        <a:rPr lang="en-US" altLang="zh-TW" dirty="0"/>
                        <a:t>(PDF file)</a:t>
                      </a:r>
                      <a:endParaRPr lang="zh-TW" altLang="en-US" dirty="0"/>
                    </a:p>
                  </a:txBody>
                  <a:tcPr/>
                </a:tc>
                <a:extLst>
                  <a:ext uri="{0D108BD9-81ED-4DB2-BD59-A6C34878D82A}">
                    <a16:rowId xmlns:a16="http://schemas.microsoft.com/office/drawing/2014/main" val="4134283213"/>
                  </a:ext>
                </a:extLst>
              </a:tr>
              <a:tr h="1272380">
                <a:tc>
                  <a:txBody>
                    <a:bodyPr/>
                    <a:lstStyle/>
                    <a:p>
                      <a:r>
                        <a:rPr lang="zh-TW" altLang="zh-TW" sz="1800" kern="1200">
                          <a:solidFill>
                            <a:srgbClr val="0070C0"/>
                          </a:solidFill>
                          <a:effectLst/>
                          <a:latin typeface="+mn-lt"/>
                          <a:ea typeface="+mn-ea"/>
                          <a:cs typeface="+mn-cs"/>
                        </a:rPr>
                        <a:t>香港特区政府发展局认可公共工程物料供货商及专门承造商名册第二组别</a:t>
                      </a:r>
                      <a:endParaRPr lang="zh-TW" altLang="en-US" dirty="0">
                        <a:solidFill>
                          <a:srgbClr val="0070C0"/>
                        </a:solidFill>
                      </a:endParaRPr>
                    </a:p>
                  </a:txBody>
                  <a:tcPr/>
                </a:tc>
                <a:tc>
                  <a:txBody>
                    <a:bodyPr/>
                    <a:lstStyle/>
                    <a:p>
                      <a:endParaRPr lang="zh-TW" altLang="en-US" dirty="0"/>
                    </a:p>
                  </a:txBody>
                  <a:tcPr/>
                </a:tc>
                <a:tc>
                  <a:txBody>
                    <a:bodyPr/>
                    <a:lstStyle/>
                    <a:p>
                      <a:endParaRPr lang="en-US" altLang="zh-TW" dirty="0"/>
                    </a:p>
                  </a:txBody>
                  <a:tcPr/>
                </a:tc>
                <a:extLst>
                  <a:ext uri="{0D108BD9-81ED-4DB2-BD59-A6C34878D82A}">
                    <a16:rowId xmlns:a16="http://schemas.microsoft.com/office/drawing/2014/main" val="253897762"/>
                  </a:ext>
                </a:extLst>
              </a:tr>
              <a:tr h="890666">
                <a:tc>
                  <a:txBody>
                    <a:bodyPr/>
                    <a:lstStyle/>
                    <a:p>
                      <a:r>
                        <a:rPr lang="zh-TW" altLang="zh-TW" sz="1800" kern="1200">
                          <a:solidFill>
                            <a:schemeClr val="dk1"/>
                          </a:solidFill>
                          <a:effectLst/>
                          <a:latin typeface="+mn-lt"/>
                          <a:ea typeface="+mn-ea"/>
                          <a:cs typeface="+mn-cs"/>
                        </a:rPr>
                        <a:t>屋宇署专门承建商名册</a:t>
                      </a:r>
                      <a:r>
                        <a:rPr lang="en-US" altLang="zh-TW" sz="1800" kern="1200">
                          <a:solidFill>
                            <a:schemeClr val="dk1"/>
                          </a:solidFill>
                          <a:effectLst/>
                          <a:latin typeface="+mn-lt"/>
                          <a:ea typeface="+mn-ea"/>
                          <a:cs typeface="+mn-cs"/>
                        </a:rPr>
                        <a:t>(</a:t>
                      </a:r>
                      <a:r>
                        <a:rPr lang="zh-TW" altLang="zh-TW" sz="1800" kern="1200">
                          <a:solidFill>
                            <a:schemeClr val="dk1"/>
                          </a:solidFill>
                          <a:effectLst/>
                          <a:latin typeface="+mn-lt"/>
                          <a:ea typeface="+mn-ea"/>
                          <a:cs typeface="+mn-cs"/>
                        </a:rPr>
                        <a:t>基础工程类别分册</a:t>
                      </a:r>
                      <a:r>
                        <a:rPr lang="en-US" altLang="zh-TW" sz="1800" kern="1200">
                          <a:solidFill>
                            <a:schemeClr val="dk1"/>
                          </a:solidFill>
                          <a:effectLst/>
                          <a:latin typeface="+mn-lt"/>
                          <a:ea typeface="+mn-ea"/>
                          <a:cs typeface="+mn-cs"/>
                        </a:rPr>
                        <a:t>)</a:t>
                      </a:r>
                      <a:endParaRPr lang="zh-TW" altLang="en-US" dirty="0"/>
                    </a:p>
                  </a:txBody>
                  <a:tcPr/>
                </a:tc>
                <a:tc>
                  <a:txBody>
                    <a:bodyPr/>
                    <a:lstStyle/>
                    <a:p>
                      <a:endParaRPr lang="zh-TW" altLang="en-US"/>
                    </a:p>
                  </a:txBody>
                  <a:tcPr/>
                </a:tc>
                <a:tc>
                  <a:txBody>
                    <a:bodyPr/>
                    <a:lstStyle/>
                    <a:p>
                      <a:endParaRPr lang="en-US" altLang="zh-TW" dirty="0"/>
                    </a:p>
                  </a:txBody>
                  <a:tcPr/>
                </a:tc>
                <a:extLst>
                  <a:ext uri="{0D108BD9-81ED-4DB2-BD59-A6C34878D82A}">
                    <a16:rowId xmlns:a16="http://schemas.microsoft.com/office/drawing/2014/main" val="1146280528"/>
                  </a:ext>
                </a:extLst>
              </a:tr>
              <a:tr h="890666">
                <a:tc>
                  <a:txBody>
                    <a:bodyPr/>
                    <a:lstStyle/>
                    <a:p>
                      <a:r>
                        <a:rPr lang="zh-TW" altLang="zh-TW" sz="1800" kern="1200">
                          <a:solidFill>
                            <a:schemeClr val="dk1"/>
                          </a:solidFill>
                          <a:effectLst/>
                          <a:latin typeface="+mn-lt"/>
                          <a:ea typeface="+mn-ea"/>
                          <a:cs typeface="+mn-cs"/>
                        </a:rPr>
                        <a:t>屋宇署专门承建商名册</a:t>
                      </a:r>
                      <a:r>
                        <a:rPr lang="en-US" altLang="zh-TW" sz="1800" kern="1200">
                          <a:solidFill>
                            <a:schemeClr val="dk1"/>
                          </a:solidFill>
                          <a:effectLst/>
                          <a:latin typeface="+mn-lt"/>
                          <a:ea typeface="+mn-ea"/>
                          <a:cs typeface="+mn-cs"/>
                        </a:rPr>
                        <a:t>(</a:t>
                      </a:r>
                      <a:r>
                        <a:rPr lang="zh-TW" altLang="zh-TW" sz="1800" kern="1200">
                          <a:solidFill>
                            <a:schemeClr val="dk1"/>
                          </a:solidFill>
                          <a:effectLst/>
                          <a:latin typeface="+mn-lt"/>
                          <a:ea typeface="+mn-ea"/>
                          <a:cs typeface="+mn-cs"/>
                        </a:rPr>
                        <a:t>地盘平整工程类别分册</a:t>
                      </a:r>
                      <a:r>
                        <a:rPr lang="en-US" altLang="zh-TW" sz="1800" kern="1200">
                          <a:solidFill>
                            <a:schemeClr val="dk1"/>
                          </a:solidFill>
                          <a:effectLst/>
                          <a:latin typeface="+mn-lt"/>
                          <a:ea typeface="+mn-ea"/>
                          <a:cs typeface="+mn-cs"/>
                        </a:rPr>
                        <a:t>)</a:t>
                      </a:r>
                      <a:endParaRPr lang="zh-TW" altLang="en-US" dirty="0"/>
                    </a:p>
                  </a:txBody>
                  <a:tcPr/>
                </a:tc>
                <a:tc>
                  <a:txBody>
                    <a:bodyPr/>
                    <a:lstStyle/>
                    <a:p>
                      <a:endParaRPr lang="zh-TW" altLang="en-US"/>
                    </a:p>
                  </a:txBody>
                  <a:tcPr/>
                </a:tc>
                <a:tc>
                  <a:txBody>
                    <a:bodyPr/>
                    <a:lstStyle/>
                    <a:p>
                      <a:endParaRPr lang="en-US" altLang="zh-TW" dirty="0"/>
                    </a:p>
                  </a:txBody>
                  <a:tcPr/>
                </a:tc>
                <a:extLst>
                  <a:ext uri="{0D108BD9-81ED-4DB2-BD59-A6C34878D82A}">
                    <a16:rowId xmlns:a16="http://schemas.microsoft.com/office/drawing/2014/main" val="1043136800"/>
                  </a:ext>
                </a:extLst>
              </a:tr>
            </a:tbl>
          </a:graphicData>
        </a:graphic>
      </p:graphicFrame>
    </p:spTree>
    <p:extLst>
      <p:ext uri="{BB962C8B-B14F-4D97-AF65-F5344CB8AC3E}">
        <p14:creationId xmlns:p14="http://schemas.microsoft.com/office/powerpoint/2010/main" val="675718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0821284-9CC6-4F18-A58D-67F29F8C579D}"/>
              </a:ext>
            </a:extLst>
          </p:cNvPr>
          <p:cNvSpPr>
            <a:spLocks noGrp="1"/>
          </p:cNvSpPr>
          <p:nvPr>
            <p:ph type="title"/>
          </p:nvPr>
        </p:nvSpPr>
        <p:spPr>
          <a:xfrm>
            <a:off x="2073897" y="624110"/>
            <a:ext cx="9430715" cy="1280890"/>
          </a:xfrm>
        </p:spPr>
        <p:txBody>
          <a:bodyPr/>
          <a:lstStyle/>
          <a:p>
            <a:r>
              <a:rPr lang="en-US" altLang="zh-TW" dirty="0"/>
              <a:t>2. </a:t>
            </a:r>
            <a:r>
              <a:rPr lang="zh-TW" altLang="en-US" dirty="0"/>
              <a:t>过去</a:t>
            </a:r>
            <a:r>
              <a:rPr lang="en-US" altLang="zh-TW" dirty="0"/>
              <a:t>3</a:t>
            </a:r>
            <a:r>
              <a:rPr lang="zh-TW" altLang="en-US" dirty="0"/>
              <a:t>年关于</a:t>
            </a:r>
            <a:r>
              <a:rPr lang="zh-TW" altLang="zh-TW" dirty="0"/>
              <a:t>套入岩石鋼樁</a:t>
            </a:r>
            <a:r>
              <a:rPr lang="en-US" altLang="zh-TW" dirty="0"/>
              <a:t>/</a:t>
            </a:r>
            <a:r>
              <a:rPr lang="zh-TW" altLang="en-US" dirty="0"/>
              <a:t>地基工作經驗</a:t>
            </a:r>
          </a:p>
        </p:txBody>
      </p:sp>
      <p:graphicFrame>
        <p:nvGraphicFramePr>
          <p:cNvPr id="3" name="表格 2">
            <a:extLst>
              <a:ext uri="{FF2B5EF4-FFF2-40B4-BE49-F238E27FC236}">
                <a16:creationId xmlns:a16="http://schemas.microsoft.com/office/drawing/2014/main" id="{0C9EFE14-6A21-49DB-94B9-A80B87961F30}"/>
              </a:ext>
            </a:extLst>
          </p:cNvPr>
          <p:cNvGraphicFramePr>
            <a:graphicFrameLocks noGrp="1"/>
          </p:cNvGraphicFramePr>
          <p:nvPr>
            <p:extLst>
              <p:ext uri="{D42A27DB-BD31-4B8C-83A1-F6EECF244321}">
                <p14:modId xmlns:p14="http://schemas.microsoft.com/office/powerpoint/2010/main" val="2811348355"/>
              </p:ext>
            </p:extLst>
          </p:nvPr>
        </p:nvGraphicFramePr>
        <p:xfrm>
          <a:off x="687388" y="1732281"/>
          <a:ext cx="11170773" cy="2849880"/>
        </p:xfrm>
        <a:graphic>
          <a:graphicData uri="http://schemas.openxmlformats.org/drawingml/2006/table">
            <a:tbl>
              <a:tblPr firstRow="1" bandRow="1">
                <a:tableStyleId>{5C22544A-7EE6-4342-B048-85BDC9FD1C3A}</a:tableStyleId>
              </a:tblPr>
              <a:tblGrid>
                <a:gridCol w="820901">
                  <a:extLst>
                    <a:ext uri="{9D8B030D-6E8A-4147-A177-3AD203B41FA5}">
                      <a16:colId xmlns:a16="http://schemas.microsoft.com/office/drawing/2014/main" val="1117274433"/>
                    </a:ext>
                  </a:extLst>
                </a:gridCol>
                <a:gridCol w="1406701">
                  <a:extLst>
                    <a:ext uri="{9D8B030D-6E8A-4147-A177-3AD203B41FA5}">
                      <a16:colId xmlns:a16="http://schemas.microsoft.com/office/drawing/2014/main" val="3961111103"/>
                    </a:ext>
                  </a:extLst>
                </a:gridCol>
                <a:gridCol w="1056473">
                  <a:extLst>
                    <a:ext uri="{9D8B030D-6E8A-4147-A177-3AD203B41FA5}">
                      <a16:colId xmlns:a16="http://schemas.microsoft.com/office/drawing/2014/main" val="2627990694"/>
                    </a:ext>
                  </a:extLst>
                </a:gridCol>
                <a:gridCol w="1097422">
                  <a:extLst>
                    <a:ext uri="{9D8B030D-6E8A-4147-A177-3AD203B41FA5}">
                      <a16:colId xmlns:a16="http://schemas.microsoft.com/office/drawing/2014/main" val="1732826197"/>
                    </a:ext>
                  </a:extLst>
                </a:gridCol>
                <a:gridCol w="1367682">
                  <a:extLst>
                    <a:ext uri="{9D8B030D-6E8A-4147-A177-3AD203B41FA5}">
                      <a16:colId xmlns:a16="http://schemas.microsoft.com/office/drawing/2014/main" val="1993883626"/>
                    </a:ext>
                  </a:extLst>
                </a:gridCol>
                <a:gridCol w="1515096">
                  <a:extLst>
                    <a:ext uri="{9D8B030D-6E8A-4147-A177-3AD203B41FA5}">
                      <a16:colId xmlns:a16="http://schemas.microsoft.com/office/drawing/2014/main" val="3246140871"/>
                    </a:ext>
                  </a:extLst>
                </a:gridCol>
                <a:gridCol w="1728029">
                  <a:extLst>
                    <a:ext uri="{9D8B030D-6E8A-4147-A177-3AD203B41FA5}">
                      <a16:colId xmlns:a16="http://schemas.microsoft.com/office/drawing/2014/main" val="1726454284"/>
                    </a:ext>
                  </a:extLst>
                </a:gridCol>
                <a:gridCol w="921347">
                  <a:extLst>
                    <a:ext uri="{9D8B030D-6E8A-4147-A177-3AD203B41FA5}">
                      <a16:colId xmlns:a16="http://schemas.microsoft.com/office/drawing/2014/main" val="3639397418"/>
                    </a:ext>
                  </a:extLst>
                </a:gridCol>
                <a:gridCol w="1257122">
                  <a:extLst>
                    <a:ext uri="{9D8B030D-6E8A-4147-A177-3AD203B41FA5}">
                      <a16:colId xmlns:a16="http://schemas.microsoft.com/office/drawing/2014/main" val="1926115820"/>
                    </a:ext>
                  </a:extLst>
                </a:gridCol>
              </a:tblGrid>
              <a:tr h="370840">
                <a:tc>
                  <a:txBody>
                    <a:bodyPr/>
                    <a:lstStyle/>
                    <a:p>
                      <a:r>
                        <a:rPr lang="zh-TW" altLang="en-US" dirty="0"/>
                        <a:t>項目</a:t>
                      </a:r>
                    </a:p>
                  </a:txBody>
                  <a:tcPr/>
                </a:tc>
                <a:tc>
                  <a:txBody>
                    <a:bodyPr/>
                    <a:lstStyle/>
                    <a:p>
                      <a:r>
                        <a:rPr lang="zh-TW" altLang="en-US" dirty="0"/>
                        <a:t>项目名称</a:t>
                      </a:r>
                    </a:p>
                  </a:txBody>
                  <a:tcPr/>
                </a:tc>
                <a:tc>
                  <a:txBody>
                    <a:bodyPr/>
                    <a:lstStyle/>
                    <a:p>
                      <a:r>
                        <a:rPr lang="zh-TW" altLang="en-US" dirty="0"/>
                        <a:t>施工地点</a:t>
                      </a:r>
                    </a:p>
                  </a:txBody>
                  <a:tcPr/>
                </a:tc>
                <a:tc>
                  <a:txBody>
                    <a:bodyPr/>
                    <a:lstStyle/>
                    <a:p>
                      <a:r>
                        <a:rPr lang="zh-TW" altLang="en-US" dirty="0"/>
                        <a:t>业主名称</a:t>
                      </a:r>
                    </a:p>
                  </a:txBody>
                  <a:tcPr/>
                </a:tc>
                <a:tc>
                  <a:txBody>
                    <a:bodyPr/>
                    <a:lstStyle/>
                    <a:p>
                      <a:r>
                        <a:rPr lang="zh-CN" altLang="en-US" dirty="0"/>
                        <a:t>签署合同的承办商名称 </a:t>
                      </a:r>
                      <a:endParaRPr lang="en-US" altLang="zh-CN" dirty="0"/>
                    </a:p>
                    <a:p>
                      <a:r>
                        <a:rPr lang="en-US" altLang="zh-CN" dirty="0"/>
                        <a:t>(</a:t>
                      </a:r>
                      <a:r>
                        <a:rPr lang="zh-CN" altLang="en-US" dirty="0"/>
                        <a:t>必须与投标公司一致</a:t>
                      </a:r>
                      <a:r>
                        <a:rPr lang="en-US" altLang="zh-CN" dirty="0"/>
                        <a:t>)</a:t>
                      </a:r>
                    </a:p>
                    <a:p>
                      <a:endParaRPr lang="zh-TW" altLang="en-US" dirty="0"/>
                    </a:p>
                  </a:txBody>
                  <a:tcPr/>
                </a:tc>
                <a:tc>
                  <a:txBody>
                    <a:bodyPr/>
                    <a:lstStyle/>
                    <a:p>
                      <a:r>
                        <a:rPr lang="zh-CN" altLang="en-US" dirty="0"/>
                        <a:t>签署的工程合同总金额 </a:t>
                      </a:r>
                      <a:r>
                        <a:rPr lang="en-US" altLang="zh-CN" dirty="0"/>
                        <a:t>(HK$)</a:t>
                      </a:r>
                      <a:endParaRPr lang="zh-TW" altLang="en-US" dirty="0"/>
                    </a:p>
                  </a:txBody>
                  <a:tcPr/>
                </a:tc>
                <a:tc>
                  <a:txBody>
                    <a:bodyPr/>
                    <a:lstStyle/>
                    <a:p>
                      <a:r>
                        <a:rPr lang="zh-TW" altLang="en-US" dirty="0"/>
                        <a:t>桩柱种类是否套入岩石钢桩 </a:t>
                      </a:r>
                      <a:r>
                        <a:rPr lang="en-US" altLang="zh-TW" dirty="0"/>
                        <a:t>(Rock-socketed Steel H-pile)</a:t>
                      </a:r>
                    </a:p>
                    <a:p>
                      <a:r>
                        <a:rPr lang="en-US" altLang="zh-TW" dirty="0"/>
                        <a:t>(</a:t>
                      </a:r>
                      <a:r>
                        <a:rPr lang="zh-TW" altLang="en-US" dirty="0"/>
                        <a:t>是</a:t>
                      </a:r>
                      <a:r>
                        <a:rPr lang="en-US" altLang="zh-TW" dirty="0"/>
                        <a:t>/</a:t>
                      </a:r>
                      <a:r>
                        <a:rPr lang="zh-TW" altLang="en-US" dirty="0"/>
                        <a:t>否</a:t>
                      </a:r>
                      <a:r>
                        <a:rPr lang="en-US" altLang="zh-TW" dirty="0"/>
                        <a:t>)</a:t>
                      </a:r>
                      <a:endParaRPr lang="zh-TW" altLang="en-US" dirty="0"/>
                    </a:p>
                  </a:txBody>
                  <a:tcPr/>
                </a:tc>
                <a:tc>
                  <a:txBody>
                    <a:bodyPr/>
                    <a:lstStyle/>
                    <a:p>
                      <a:r>
                        <a:rPr lang="zh-TW" altLang="en-US" dirty="0"/>
                        <a:t>桩柱数量 </a:t>
                      </a:r>
                      <a:r>
                        <a:rPr lang="en-US" altLang="zh-TW" dirty="0"/>
                        <a:t>(</a:t>
                      </a:r>
                      <a:r>
                        <a:rPr lang="zh-TW" altLang="en-US" dirty="0"/>
                        <a:t>枝</a:t>
                      </a:r>
                      <a:r>
                        <a:rPr lang="en-US" altLang="zh-TW" dirty="0"/>
                        <a:t>)</a:t>
                      </a:r>
                    </a:p>
                    <a:p>
                      <a:endParaRPr lang="zh-TW" altLang="en-US" dirty="0"/>
                    </a:p>
                  </a:txBody>
                  <a:tcPr/>
                </a:tc>
                <a:tc>
                  <a:txBody>
                    <a:bodyPr/>
                    <a:lstStyle/>
                    <a:p>
                      <a:r>
                        <a:rPr lang="zh-CN" altLang="en-US" dirty="0"/>
                        <a:t>屋宇署发出的工程竣工证明文件日期</a:t>
                      </a:r>
                      <a:endParaRPr lang="zh-TW" altLang="en-US" dirty="0"/>
                    </a:p>
                  </a:txBody>
                  <a:tcPr/>
                </a:tc>
                <a:extLst>
                  <a:ext uri="{0D108BD9-81ED-4DB2-BD59-A6C34878D82A}">
                    <a16:rowId xmlns:a16="http://schemas.microsoft.com/office/drawing/2014/main" val="1650817215"/>
                  </a:ext>
                </a:extLst>
              </a:tr>
              <a:tr h="370840">
                <a:tc>
                  <a:txBody>
                    <a:bodyPr/>
                    <a:lstStyle/>
                    <a:p>
                      <a:r>
                        <a:rPr lang="en-US" altLang="zh-TW" dirty="0"/>
                        <a:t>1</a:t>
                      </a:r>
                      <a:endParaRPr lang="zh-TW" altLang="en-US" dirty="0"/>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extLst>
                  <a:ext uri="{0D108BD9-81ED-4DB2-BD59-A6C34878D82A}">
                    <a16:rowId xmlns:a16="http://schemas.microsoft.com/office/drawing/2014/main" val="1594036209"/>
                  </a:ext>
                </a:extLst>
              </a:tr>
              <a:tr h="370840">
                <a:tc>
                  <a:txBody>
                    <a:bodyPr/>
                    <a:lstStyle/>
                    <a:p>
                      <a:r>
                        <a:rPr lang="en-US" altLang="zh-TW" dirty="0"/>
                        <a:t>2</a:t>
                      </a:r>
                      <a:endParaRPr lang="zh-TW" altLang="en-US" dirty="0"/>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extLst>
                  <a:ext uri="{0D108BD9-81ED-4DB2-BD59-A6C34878D82A}">
                    <a16:rowId xmlns:a16="http://schemas.microsoft.com/office/drawing/2014/main" val="602682569"/>
                  </a:ext>
                </a:extLst>
              </a:tr>
              <a:tr h="370840">
                <a:tc>
                  <a:txBody>
                    <a:bodyPr/>
                    <a:lstStyle/>
                    <a:p>
                      <a:r>
                        <a:rPr lang="en-US" altLang="zh-TW" dirty="0"/>
                        <a:t>3</a:t>
                      </a:r>
                      <a:endParaRPr lang="zh-TW" altLang="en-US" dirty="0"/>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dirty="0"/>
                    </a:p>
                  </a:txBody>
                  <a:tcPr/>
                </a:tc>
                <a:tc>
                  <a:txBody>
                    <a:bodyPr/>
                    <a:lstStyle/>
                    <a:p>
                      <a:endParaRPr lang="zh-TW" altLang="en-US"/>
                    </a:p>
                  </a:txBody>
                  <a:tcPr/>
                </a:tc>
                <a:tc>
                  <a:txBody>
                    <a:bodyPr/>
                    <a:lstStyle/>
                    <a:p>
                      <a:endParaRPr lang="zh-TW" altLang="en-US" dirty="0"/>
                    </a:p>
                  </a:txBody>
                  <a:tcPr/>
                </a:tc>
                <a:tc>
                  <a:txBody>
                    <a:bodyPr/>
                    <a:lstStyle/>
                    <a:p>
                      <a:endParaRPr lang="zh-TW" altLang="en-US"/>
                    </a:p>
                  </a:txBody>
                  <a:tcPr/>
                </a:tc>
                <a:tc>
                  <a:txBody>
                    <a:bodyPr/>
                    <a:lstStyle/>
                    <a:p>
                      <a:endParaRPr lang="zh-TW" altLang="en-US" dirty="0"/>
                    </a:p>
                  </a:txBody>
                  <a:tcPr/>
                </a:tc>
                <a:extLst>
                  <a:ext uri="{0D108BD9-81ED-4DB2-BD59-A6C34878D82A}">
                    <a16:rowId xmlns:a16="http://schemas.microsoft.com/office/drawing/2014/main" val="3817535528"/>
                  </a:ext>
                </a:extLst>
              </a:tr>
            </a:tbl>
          </a:graphicData>
        </a:graphic>
      </p:graphicFrame>
    </p:spTree>
    <p:extLst>
      <p:ext uri="{BB962C8B-B14F-4D97-AF65-F5344CB8AC3E}">
        <p14:creationId xmlns:p14="http://schemas.microsoft.com/office/powerpoint/2010/main" val="616262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a:extLst>
              <a:ext uri="{FF2B5EF4-FFF2-40B4-BE49-F238E27FC236}">
                <a16:creationId xmlns:a16="http://schemas.microsoft.com/office/drawing/2014/main" id="{F8A46E85-7E3E-4646-A743-391BB3030BB5}"/>
              </a:ext>
            </a:extLst>
          </p:cNvPr>
          <p:cNvGraphicFramePr>
            <a:graphicFrameLocks noGrp="1"/>
          </p:cNvGraphicFramePr>
          <p:nvPr>
            <p:extLst>
              <p:ext uri="{D42A27DB-BD31-4B8C-83A1-F6EECF244321}">
                <p14:modId xmlns:p14="http://schemas.microsoft.com/office/powerpoint/2010/main" val="4138282523"/>
              </p:ext>
            </p:extLst>
          </p:nvPr>
        </p:nvGraphicFramePr>
        <p:xfrm>
          <a:off x="1102356" y="1714311"/>
          <a:ext cx="9644388" cy="4291449"/>
        </p:xfrm>
        <a:graphic>
          <a:graphicData uri="http://schemas.openxmlformats.org/drawingml/2006/table">
            <a:tbl>
              <a:tblPr firstRow="1" bandRow="1">
                <a:tableStyleId>{5C22544A-7EE6-4342-B048-85BDC9FD1C3A}</a:tableStyleId>
              </a:tblPr>
              <a:tblGrid>
                <a:gridCol w="1487853">
                  <a:extLst>
                    <a:ext uri="{9D8B030D-6E8A-4147-A177-3AD203B41FA5}">
                      <a16:colId xmlns:a16="http://schemas.microsoft.com/office/drawing/2014/main" val="1117274433"/>
                    </a:ext>
                  </a:extLst>
                </a:gridCol>
                <a:gridCol w="2746056">
                  <a:extLst>
                    <a:ext uri="{9D8B030D-6E8A-4147-A177-3AD203B41FA5}">
                      <a16:colId xmlns:a16="http://schemas.microsoft.com/office/drawing/2014/main" val="3246140871"/>
                    </a:ext>
                  </a:extLst>
                </a:gridCol>
                <a:gridCol w="3131990">
                  <a:extLst>
                    <a:ext uri="{9D8B030D-6E8A-4147-A177-3AD203B41FA5}">
                      <a16:colId xmlns:a16="http://schemas.microsoft.com/office/drawing/2014/main" val="1726454284"/>
                    </a:ext>
                  </a:extLst>
                </a:gridCol>
                <a:gridCol w="2278489">
                  <a:extLst>
                    <a:ext uri="{9D8B030D-6E8A-4147-A177-3AD203B41FA5}">
                      <a16:colId xmlns:a16="http://schemas.microsoft.com/office/drawing/2014/main" val="1926115820"/>
                    </a:ext>
                  </a:extLst>
                </a:gridCol>
              </a:tblGrid>
              <a:tr h="1266610">
                <a:tc>
                  <a:txBody>
                    <a:bodyPr/>
                    <a:lstStyle/>
                    <a:p>
                      <a:r>
                        <a:rPr lang="zh-TW" altLang="en-US"/>
                        <a:t>对应上页之项目</a:t>
                      </a:r>
                      <a:endParaRPr lang="en-US" altLang="zh-TW" dirty="0"/>
                    </a:p>
                    <a:p>
                      <a:endParaRPr lang="zh-TW" altLang="en-US" dirty="0"/>
                    </a:p>
                  </a:txBody>
                  <a:tcPr/>
                </a:tc>
                <a:tc>
                  <a:txBody>
                    <a:bodyPr/>
                    <a:lstStyle/>
                    <a:p>
                      <a:r>
                        <a:rPr lang="zh-TW" altLang="en-US" dirty="0"/>
                        <a:t>请贴</a:t>
                      </a:r>
                      <a:r>
                        <a:rPr lang="zh-TW" altLang="en-US" sz="1800" b="1" kern="1200" dirty="0">
                          <a:solidFill>
                            <a:schemeClr val="lt1"/>
                          </a:solidFill>
                          <a:latin typeface="+mn-lt"/>
                          <a:ea typeface="+mn-ea"/>
                          <a:cs typeface="+mn-cs"/>
                        </a:rPr>
                        <a:t>上包含</a:t>
                      </a:r>
                      <a:r>
                        <a:rPr lang="zh-CN" altLang="en-US" sz="1800" b="1" kern="1200" dirty="0">
                          <a:solidFill>
                            <a:schemeClr val="lt1"/>
                          </a:solidFill>
                          <a:latin typeface="+mn-lt"/>
                          <a:ea typeface="+mn-ea"/>
                          <a:cs typeface="+mn-cs"/>
                        </a:rPr>
                        <a:t>合同总金额</a:t>
                      </a:r>
                      <a:r>
                        <a:rPr lang="zh-TW" altLang="en-US" sz="1800" b="1" kern="1200" dirty="0">
                          <a:solidFill>
                            <a:schemeClr val="lt1"/>
                          </a:solidFill>
                          <a:latin typeface="+mn-lt"/>
                          <a:ea typeface="+mn-ea"/>
                          <a:cs typeface="+mn-cs"/>
                        </a:rPr>
                        <a:t>及合同签署页之节录页面</a:t>
                      </a:r>
                      <a:r>
                        <a:rPr lang="en-US" altLang="zh-TW" sz="1800" b="1" kern="1200" dirty="0">
                          <a:solidFill>
                            <a:schemeClr val="lt1"/>
                          </a:solidFill>
                          <a:latin typeface="+mn-lt"/>
                          <a:ea typeface="+mn-ea"/>
                          <a:cs typeface="+mn-cs"/>
                        </a:rPr>
                        <a:t>(pdf file)</a:t>
                      </a:r>
                      <a:endParaRPr lang="zh-TW" altLang="en-US" sz="1800" b="1" kern="1200" dirty="0">
                        <a:solidFill>
                          <a:schemeClr val="lt1"/>
                        </a:solidFill>
                        <a:latin typeface="+mn-lt"/>
                        <a:ea typeface="+mn-ea"/>
                        <a:cs typeface="+mn-cs"/>
                      </a:endParaRPr>
                    </a:p>
                  </a:txBody>
                  <a:tcPr/>
                </a:tc>
                <a:tc>
                  <a:txBody>
                    <a:bodyPr/>
                    <a:lstStyle/>
                    <a:p>
                      <a:r>
                        <a:rPr lang="zh-TW" altLang="en-US" dirty="0"/>
                        <a:t>请贴上</a:t>
                      </a:r>
                      <a:r>
                        <a:rPr lang="en-US" altLang="zh-TW" dirty="0"/>
                        <a:t>BD record plan </a:t>
                      </a:r>
                      <a:r>
                        <a:rPr lang="zh-TW" altLang="en-US" dirty="0"/>
                        <a:t>作套入岩石钢桩桩柱数量佐证</a:t>
                      </a:r>
                      <a:r>
                        <a:rPr lang="en-US" altLang="zh-TW" dirty="0"/>
                        <a:t>(pdf file) (</a:t>
                      </a:r>
                      <a:r>
                        <a:rPr lang="zh-TW" altLang="en-US" dirty="0"/>
                        <a:t>如适用</a:t>
                      </a:r>
                      <a:r>
                        <a:rPr lang="en-US" altLang="zh-TW" dirty="0"/>
                        <a:t>)</a:t>
                      </a:r>
                      <a:endParaRPr lang="zh-TW" altLang="en-US" dirty="0"/>
                    </a:p>
                  </a:txBody>
                  <a:tcPr/>
                </a:tc>
                <a:tc>
                  <a:txBody>
                    <a:bodyPr/>
                    <a:lstStyle/>
                    <a:p>
                      <a:r>
                        <a:rPr lang="zh-TW" altLang="en-US" dirty="0"/>
                        <a:t>请贴上</a:t>
                      </a:r>
                      <a:r>
                        <a:rPr lang="zh-CN" altLang="en-US" dirty="0"/>
                        <a:t>屋宇署发出的工程竣工证明文件 </a:t>
                      </a:r>
                      <a:r>
                        <a:rPr lang="en-US" altLang="zh-TW" dirty="0"/>
                        <a:t>(pdf file)</a:t>
                      </a:r>
                      <a:endParaRPr lang="zh-TW" altLang="en-US" dirty="0"/>
                    </a:p>
                  </a:txBody>
                  <a:tcPr/>
                </a:tc>
                <a:extLst>
                  <a:ext uri="{0D108BD9-81ED-4DB2-BD59-A6C34878D82A}">
                    <a16:rowId xmlns:a16="http://schemas.microsoft.com/office/drawing/2014/main" val="1650817215"/>
                  </a:ext>
                </a:extLst>
              </a:tr>
              <a:tr h="1060932">
                <a:tc>
                  <a:txBody>
                    <a:bodyPr/>
                    <a:lstStyle/>
                    <a:p>
                      <a:r>
                        <a:rPr lang="en-US" altLang="zh-TW" dirty="0"/>
                        <a:t>1</a:t>
                      </a:r>
                      <a:endParaRPr lang="zh-TW" altLang="en-US" dirty="0"/>
                    </a:p>
                  </a:txBody>
                  <a:tcPr/>
                </a:tc>
                <a:tc>
                  <a:txBody>
                    <a:bodyPr/>
                    <a:lstStyle/>
                    <a:p>
                      <a:endParaRPr lang="zh-TW" altLang="en-US" dirty="0"/>
                    </a:p>
                  </a:txBody>
                  <a:tcPr/>
                </a:tc>
                <a:tc>
                  <a:txBody>
                    <a:bodyPr/>
                    <a:lstStyle/>
                    <a:p>
                      <a:endParaRPr lang="zh-TW" altLang="en-US" dirty="0"/>
                    </a:p>
                  </a:txBody>
                  <a:tcPr/>
                </a:tc>
                <a:tc>
                  <a:txBody>
                    <a:bodyPr/>
                    <a:lstStyle/>
                    <a:p>
                      <a:endParaRPr lang="zh-TW" altLang="en-US" dirty="0"/>
                    </a:p>
                  </a:txBody>
                  <a:tcPr/>
                </a:tc>
                <a:extLst>
                  <a:ext uri="{0D108BD9-81ED-4DB2-BD59-A6C34878D82A}">
                    <a16:rowId xmlns:a16="http://schemas.microsoft.com/office/drawing/2014/main" val="1594036209"/>
                  </a:ext>
                </a:extLst>
              </a:tr>
              <a:tr h="872847">
                <a:tc>
                  <a:txBody>
                    <a:bodyPr/>
                    <a:lstStyle/>
                    <a:p>
                      <a:r>
                        <a:rPr lang="en-US" altLang="zh-TW" dirty="0"/>
                        <a:t>2</a:t>
                      </a:r>
                      <a:endParaRPr lang="zh-TW" altLang="en-US" dirty="0"/>
                    </a:p>
                  </a:txBody>
                  <a:tcPr/>
                </a:tc>
                <a:tc>
                  <a:txBody>
                    <a:bodyPr/>
                    <a:lstStyle/>
                    <a:p>
                      <a:endParaRPr lang="zh-TW" altLang="en-US"/>
                    </a:p>
                  </a:txBody>
                  <a:tcPr/>
                </a:tc>
                <a:tc>
                  <a:txBody>
                    <a:bodyPr/>
                    <a:lstStyle/>
                    <a:p>
                      <a:endParaRPr lang="zh-TW" altLang="en-US" dirty="0"/>
                    </a:p>
                  </a:txBody>
                  <a:tcPr/>
                </a:tc>
                <a:tc>
                  <a:txBody>
                    <a:bodyPr/>
                    <a:lstStyle/>
                    <a:p>
                      <a:endParaRPr lang="zh-TW" altLang="en-US" dirty="0"/>
                    </a:p>
                  </a:txBody>
                  <a:tcPr/>
                </a:tc>
                <a:extLst>
                  <a:ext uri="{0D108BD9-81ED-4DB2-BD59-A6C34878D82A}">
                    <a16:rowId xmlns:a16="http://schemas.microsoft.com/office/drawing/2014/main" val="602682569"/>
                  </a:ext>
                </a:extLst>
              </a:tr>
              <a:tr h="1091060">
                <a:tc>
                  <a:txBody>
                    <a:bodyPr/>
                    <a:lstStyle/>
                    <a:p>
                      <a:r>
                        <a:rPr lang="en-US" altLang="zh-TW" dirty="0"/>
                        <a:t>3</a:t>
                      </a:r>
                      <a:endParaRPr lang="zh-TW" altLang="en-US" dirty="0"/>
                    </a:p>
                  </a:txBody>
                  <a:tcPr/>
                </a:tc>
                <a:tc>
                  <a:txBody>
                    <a:bodyPr/>
                    <a:lstStyle/>
                    <a:p>
                      <a:endParaRPr lang="zh-TW" altLang="en-US" dirty="0"/>
                    </a:p>
                  </a:txBody>
                  <a:tcPr/>
                </a:tc>
                <a:tc>
                  <a:txBody>
                    <a:bodyPr/>
                    <a:lstStyle/>
                    <a:p>
                      <a:endParaRPr lang="zh-TW" altLang="en-US" dirty="0"/>
                    </a:p>
                  </a:txBody>
                  <a:tcPr/>
                </a:tc>
                <a:tc>
                  <a:txBody>
                    <a:bodyPr/>
                    <a:lstStyle/>
                    <a:p>
                      <a:endParaRPr lang="zh-TW" altLang="en-US" dirty="0"/>
                    </a:p>
                  </a:txBody>
                  <a:tcPr/>
                </a:tc>
                <a:extLst>
                  <a:ext uri="{0D108BD9-81ED-4DB2-BD59-A6C34878D82A}">
                    <a16:rowId xmlns:a16="http://schemas.microsoft.com/office/drawing/2014/main" val="3817535528"/>
                  </a:ext>
                </a:extLst>
              </a:tr>
            </a:tbl>
          </a:graphicData>
        </a:graphic>
      </p:graphicFrame>
      <p:sp>
        <p:nvSpPr>
          <p:cNvPr id="8" name="標題 1">
            <a:extLst>
              <a:ext uri="{FF2B5EF4-FFF2-40B4-BE49-F238E27FC236}">
                <a16:creationId xmlns:a16="http://schemas.microsoft.com/office/drawing/2014/main" id="{F95AE026-2BFB-42A8-8E3C-00326EE4A383}"/>
              </a:ext>
            </a:extLst>
          </p:cNvPr>
          <p:cNvSpPr txBox="1">
            <a:spLocks/>
          </p:cNvSpPr>
          <p:nvPr/>
        </p:nvSpPr>
        <p:spPr>
          <a:xfrm>
            <a:off x="2073897" y="624110"/>
            <a:ext cx="9430715"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zh-TW"/>
              <a:t>2. </a:t>
            </a:r>
            <a:r>
              <a:rPr lang="zh-TW" altLang="en-US"/>
              <a:t>过去</a:t>
            </a:r>
            <a:r>
              <a:rPr lang="en-US" altLang="zh-TW"/>
              <a:t>3</a:t>
            </a:r>
            <a:r>
              <a:rPr lang="zh-TW" altLang="en-US"/>
              <a:t>年关于</a:t>
            </a:r>
            <a:r>
              <a:rPr lang="zh-TW" altLang="zh-TW"/>
              <a:t>套入岩石鋼樁</a:t>
            </a:r>
            <a:r>
              <a:rPr lang="en-US" altLang="zh-TW"/>
              <a:t>/</a:t>
            </a:r>
            <a:r>
              <a:rPr lang="zh-TW" altLang="en-US"/>
              <a:t>地基工作經驗</a:t>
            </a:r>
            <a:endParaRPr lang="zh-TW" altLang="en-US" dirty="0"/>
          </a:p>
        </p:txBody>
      </p:sp>
    </p:spTree>
    <p:extLst>
      <p:ext uri="{BB962C8B-B14F-4D97-AF65-F5344CB8AC3E}">
        <p14:creationId xmlns:p14="http://schemas.microsoft.com/office/powerpoint/2010/main" val="1628883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0821284-9CC6-4F18-A58D-67F29F8C579D}"/>
              </a:ext>
            </a:extLst>
          </p:cNvPr>
          <p:cNvSpPr>
            <a:spLocks noGrp="1"/>
          </p:cNvSpPr>
          <p:nvPr>
            <p:ph type="title"/>
          </p:nvPr>
        </p:nvSpPr>
        <p:spPr>
          <a:xfrm>
            <a:off x="2073897" y="624110"/>
            <a:ext cx="9430715" cy="1280890"/>
          </a:xfrm>
        </p:spPr>
        <p:txBody>
          <a:bodyPr/>
          <a:lstStyle/>
          <a:p>
            <a:r>
              <a:rPr lang="en-US" altLang="zh-TW" dirty="0"/>
              <a:t>3.</a:t>
            </a:r>
            <a:r>
              <a:rPr lang="zh-CN" altLang="en-US" dirty="0"/>
              <a:t>过去</a:t>
            </a:r>
            <a:r>
              <a:rPr lang="en-US" altLang="zh-CN" dirty="0"/>
              <a:t>3</a:t>
            </a:r>
            <a:r>
              <a:rPr lang="zh-CN" altLang="en-US" dirty="0"/>
              <a:t>年关于斜坡泥钉加固工程的工作经验</a:t>
            </a:r>
            <a:endParaRPr lang="zh-TW" altLang="en-US" dirty="0"/>
          </a:p>
        </p:txBody>
      </p:sp>
      <p:graphicFrame>
        <p:nvGraphicFramePr>
          <p:cNvPr id="3" name="表格 2">
            <a:extLst>
              <a:ext uri="{FF2B5EF4-FFF2-40B4-BE49-F238E27FC236}">
                <a16:creationId xmlns:a16="http://schemas.microsoft.com/office/drawing/2014/main" id="{0C9EFE14-6A21-49DB-94B9-A80B87961F30}"/>
              </a:ext>
            </a:extLst>
          </p:cNvPr>
          <p:cNvGraphicFramePr>
            <a:graphicFrameLocks noGrp="1"/>
          </p:cNvGraphicFramePr>
          <p:nvPr>
            <p:extLst>
              <p:ext uri="{D42A27DB-BD31-4B8C-83A1-F6EECF244321}">
                <p14:modId xmlns:p14="http://schemas.microsoft.com/office/powerpoint/2010/main" val="1631595054"/>
              </p:ext>
            </p:extLst>
          </p:nvPr>
        </p:nvGraphicFramePr>
        <p:xfrm>
          <a:off x="687388" y="1732281"/>
          <a:ext cx="11170773" cy="3688132"/>
        </p:xfrm>
        <a:graphic>
          <a:graphicData uri="http://schemas.openxmlformats.org/drawingml/2006/table">
            <a:tbl>
              <a:tblPr firstRow="1" bandRow="1">
                <a:tableStyleId>{5C22544A-7EE6-4342-B048-85BDC9FD1C3A}</a:tableStyleId>
              </a:tblPr>
              <a:tblGrid>
                <a:gridCol w="820901">
                  <a:extLst>
                    <a:ext uri="{9D8B030D-6E8A-4147-A177-3AD203B41FA5}">
                      <a16:colId xmlns:a16="http://schemas.microsoft.com/office/drawing/2014/main" val="1117274433"/>
                    </a:ext>
                  </a:extLst>
                </a:gridCol>
                <a:gridCol w="1406701">
                  <a:extLst>
                    <a:ext uri="{9D8B030D-6E8A-4147-A177-3AD203B41FA5}">
                      <a16:colId xmlns:a16="http://schemas.microsoft.com/office/drawing/2014/main" val="3961111103"/>
                    </a:ext>
                  </a:extLst>
                </a:gridCol>
                <a:gridCol w="1056473">
                  <a:extLst>
                    <a:ext uri="{9D8B030D-6E8A-4147-A177-3AD203B41FA5}">
                      <a16:colId xmlns:a16="http://schemas.microsoft.com/office/drawing/2014/main" val="2627990694"/>
                    </a:ext>
                  </a:extLst>
                </a:gridCol>
                <a:gridCol w="1097422">
                  <a:extLst>
                    <a:ext uri="{9D8B030D-6E8A-4147-A177-3AD203B41FA5}">
                      <a16:colId xmlns:a16="http://schemas.microsoft.com/office/drawing/2014/main" val="1732826197"/>
                    </a:ext>
                  </a:extLst>
                </a:gridCol>
                <a:gridCol w="1367682">
                  <a:extLst>
                    <a:ext uri="{9D8B030D-6E8A-4147-A177-3AD203B41FA5}">
                      <a16:colId xmlns:a16="http://schemas.microsoft.com/office/drawing/2014/main" val="1993883626"/>
                    </a:ext>
                  </a:extLst>
                </a:gridCol>
                <a:gridCol w="1515096">
                  <a:extLst>
                    <a:ext uri="{9D8B030D-6E8A-4147-A177-3AD203B41FA5}">
                      <a16:colId xmlns:a16="http://schemas.microsoft.com/office/drawing/2014/main" val="3246140871"/>
                    </a:ext>
                  </a:extLst>
                </a:gridCol>
                <a:gridCol w="1728029">
                  <a:extLst>
                    <a:ext uri="{9D8B030D-6E8A-4147-A177-3AD203B41FA5}">
                      <a16:colId xmlns:a16="http://schemas.microsoft.com/office/drawing/2014/main" val="1726454284"/>
                    </a:ext>
                  </a:extLst>
                </a:gridCol>
                <a:gridCol w="921347">
                  <a:extLst>
                    <a:ext uri="{9D8B030D-6E8A-4147-A177-3AD203B41FA5}">
                      <a16:colId xmlns:a16="http://schemas.microsoft.com/office/drawing/2014/main" val="3639397418"/>
                    </a:ext>
                  </a:extLst>
                </a:gridCol>
                <a:gridCol w="1257122">
                  <a:extLst>
                    <a:ext uri="{9D8B030D-6E8A-4147-A177-3AD203B41FA5}">
                      <a16:colId xmlns:a16="http://schemas.microsoft.com/office/drawing/2014/main" val="1926115820"/>
                    </a:ext>
                  </a:extLst>
                </a:gridCol>
              </a:tblGrid>
              <a:tr h="370840">
                <a:tc>
                  <a:txBody>
                    <a:bodyPr/>
                    <a:lstStyle/>
                    <a:p>
                      <a:r>
                        <a:rPr lang="zh-TW" altLang="en-US"/>
                        <a:t>项目</a:t>
                      </a:r>
                      <a:endParaRPr lang="zh-TW" altLang="en-US" dirty="0"/>
                    </a:p>
                  </a:txBody>
                  <a:tcPr/>
                </a:tc>
                <a:tc>
                  <a:txBody>
                    <a:bodyPr/>
                    <a:lstStyle/>
                    <a:p>
                      <a:r>
                        <a:rPr lang="zh-TW" altLang="en-US" dirty="0"/>
                        <a:t>项目名称</a:t>
                      </a:r>
                    </a:p>
                  </a:txBody>
                  <a:tcPr/>
                </a:tc>
                <a:tc>
                  <a:txBody>
                    <a:bodyPr/>
                    <a:lstStyle/>
                    <a:p>
                      <a:r>
                        <a:rPr lang="zh-TW" altLang="en-US" dirty="0"/>
                        <a:t>施工地点</a:t>
                      </a:r>
                    </a:p>
                  </a:txBody>
                  <a:tcPr/>
                </a:tc>
                <a:tc>
                  <a:txBody>
                    <a:bodyPr/>
                    <a:lstStyle/>
                    <a:p>
                      <a:r>
                        <a:rPr lang="zh-TW" altLang="en-US" dirty="0"/>
                        <a:t>业主名称</a:t>
                      </a:r>
                    </a:p>
                  </a:txBody>
                  <a:tcPr/>
                </a:tc>
                <a:tc>
                  <a:txBody>
                    <a:bodyPr/>
                    <a:lstStyle/>
                    <a:p>
                      <a:r>
                        <a:rPr lang="zh-CN" altLang="en-US" dirty="0"/>
                        <a:t>签署合同的承办商名称 </a:t>
                      </a:r>
                      <a:r>
                        <a:rPr lang="en-US" altLang="zh-CN" dirty="0"/>
                        <a:t>(</a:t>
                      </a:r>
                      <a:r>
                        <a:rPr lang="zh-CN" altLang="en-US" dirty="0"/>
                        <a:t>必须与投标公司一致</a:t>
                      </a:r>
                      <a:r>
                        <a:rPr lang="en-US" altLang="zh-CN" dirty="0"/>
                        <a:t>)</a:t>
                      </a:r>
                    </a:p>
                    <a:p>
                      <a:endParaRPr lang="zh-TW" altLang="en-US" dirty="0"/>
                    </a:p>
                  </a:txBody>
                  <a:tcPr/>
                </a:tc>
                <a:tc>
                  <a:txBody>
                    <a:bodyPr/>
                    <a:lstStyle/>
                    <a:p>
                      <a:r>
                        <a:rPr lang="zh-CN" altLang="en-US" dirty="0"/>
                        <a:t>签署的工程合同总金额 </a:t>
                      </a:r>
                      <a:r>
                        <a:rPr lang="en-US" altLang="zh-CN" dirty="0"/>
                        <a:t>(HK$)</a:t>
                      </a:r>
                    </a:p>
                    <a:p>
                      <a:endParaRPr lang="zh-TW" alt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zh-TW" altLang="en-US"/>
                        <a:t>请贴上合同签署页面及相关相关工程范围的合同节录页面 </a:t>
                      </a:r>
                      <a:r>
                        <a:rPr lang="en-US" altLang="zh-TW"/>
                        <a:t>(</a:t>
                      </a:r>
                      <a:r>
                        <a:rPr lang="en-US" altLang="zh-TW" dirty="0"/>
                        <a:t>pdf file) </a:t>
                      </a:r>
                      <a:endParaRPr lang="zh-TW" altLang="en-US" dirty="0"/>
                    </a:p>
                    <a:p>
                      <a:endParaRPr lang="zh-TW" alt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a:t>屋宇署发出的工程竣工证明文件日期</a:t>
                      </a:r>
                      <a:endParaRPr lang="zh-TW" altLang="en-US" dirty="0"/>
                    </a:p>
                    <a:p>
                      <a:endParaRPr lang="zh-TW" alt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zh-TW" altLang="en-US"/>
                        <a:t>请贴上</a:t>
                      </a:r>
                      <a:r>
                        <a:rPr lang="zh-CN" altLang="en-US"/>
                        <a:t>屋宇</a:t>
                      </a:r>
                      <a:r>
                        <a:rPr lang="zh-CN" altLang="en-US" dirty="0"/>
                        <a:t>署发出的工程竣工证明文件 </a:t>
                      </a:r>
                      <a:r>
                        <a:rPr lang="en-US" altLang="zh-TW" dirty="0"/>
                        <a:t>(pdf file)</a:t>
                      </a:r>
                      <a:endParaRPr lang="zh-TW" altLang="en-US" dirty="0"/>
                    </a:p>
                    <a:p>
                      <a:endParaRPr lang="zh-TW" altLang="en-US" dirty="0"/>
                    </a:p>
                  </a:txBody>
                  <a:tcPr/>
                </a:tc>
                <a:extLst>
                  <a:ext uri="{0D108BD9-81ED-4DB2-BD59-A6C34878D82A}">
                    <a16:rowId xmlns:a16="http://schemas.microsoft.com/office/drawing/2014/main" val="1650817215"/>
                  </a:ext>
                </a:extLst>
              </a:tr>
              <a:tr h="884600">
                <a:tc>
                  <a:txBody>
                    <a:bodyPr/>
                    <a:lstStyle/>
                    <a:p>
                      <a:r>
                        <a:rPr lang="en-US" altLang="zh-TW" dirty="0"/>
                        <a:t>1</a:t>
                      </a:r>
                      <a:endParaRPr lang="zh-TW" altLang="en-US" dirty="0"/>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dirty="0"/>
                    </a:p>
                  </a:txBody>
                  <a:tcPr/>
                </a:tc>
                <a:tc>
                  <a:txBody>
                    <a:bodyPr/>
                    <a:lstStyle/>
                    <a:p>
                      <a:endParaRPr lang="zh-TW" altLang="en-US" dirty="0"/>
                    </a:p>
                  </a:txBody>
                  <a:tcPr/>
                </a:tc>
                <a:extLst>
                  <a:ext uri="{0D108BD9-81ED-4DB2-BD59-A6C34878D82A}">
                    <a16:rowId xmlns:a16="http://schemas.microsoft.com/office/drawing/2014/main" val="1594036209"/>
                  </a:ext>
                </a:extLst>
              </a:tr>
              <a:tr h="791852">
                <a:tc>
                  <a:txBody>
                    <a:bodyPr/>
                    <a:lstStyle/>
                    <a:p>
                      <a:r>
                        <a:rPr lang="en-US" altLang="zh-TW" dirty="0"/>
                        <a:t>2</a:t>
                      </a:r>
                      <a:endParaRPr lang="zh-TW" altLang="en-US" dirty="0"/>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a:p>
                  </a:txBody>
                  <a:tcPr/>
                </a:tc>
                <a:tc>
                  <a:txBody>
                    <a:bodyPr/>
                    <a:lstStyle/>
                    <a:p>
                      <a:endParaRPr lang="zh-TW" altLang="en-US" dirty="0"/>
                    </a:p>
                  </a:txBody>
                  <a:tcPr/>
                </a:tc>
                <a:tc>
                  <a:txBody>
                    <a:bodyPr/>
                    <a:lstStyle/>
                    <a:p>
                      <a:endParaRPr lang="zh-TW" altLang="en-US" dirty="0"/>
                    </a:p>
                  </a:txBody>
                  <a:tcPr/>
                </a:tc>
                <a:tc>
                  <a:txBody>
                    <a:bodyPr/>
                    <a:lstStyle/>
                    <a:p>
                      <a:endParaRPr lang="zh-TW" altLang="en-US"/>
                    </a:p>
                  </a:txBody>
                  <a:tcPr/>
                </a:tc>
                <a:tc>
                  <a:txBody>
                    <a:bodyPr/>
                    <a:lstStyle/>
                    <a:p>
                      <a:endParaRPr lang="zh-TW" altLang="en-US" dirty="0"/>
                    </a:p>
                  </a:txBody>
                  <a:tcPr/>
                </a:tc>
                <a:extLst>
                  <a:ext uri="{0D108BD9-81ED-4DB2-BD59-A6C34878D82A}">
                    <a16:rowId xmlns:a16="http://schemas.microsoft.com/office/drawing/2014/main" val="602682569"/>
                  </a:ext>
                </a:extLst>
              </a:tr>
            </a:tbl>
          </a:graphicData>
        </a:graphic>
      </p:graphicFrame>
    </p:spTree>
    <p:extLst>
      <p:ext uri="{BB962C8B-B14F-4D97-AF65-F5344CB8AC3E}">
        <p14:creationId xmlns:p14="http://schemas.microsoft.com/office/powerpoint/2010/main" val="3849406787"/>
      </p:ext>
    </p:extLst>
  </p:cSld>
  <p:clrMapOvr>
    <a:masterClrMapping/>
  </p:clrMapOvr>
</p:sld>
</file>

<file path=ppt/theme/theme1.xml><?xml version="1.0" encoding="utf-8"?>
<a:theme xmlns:a="http://schemas.openxmlformats.org/drawingml/2006/main" name="絲縷">
  <a:themeElements>
    <a:clrScheme name="絲縷">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絲縷">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絲縷">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
  <TotalTime>974</TotalTime>
  <Words>1050</Words>
  <Application>Microsoft Office PowerPoint</Application>
  <PresentationFormat>寬螢幕</PresentationFormat>
  <Paragraphs>114</Paragraphs>
  <Slides>16</Slides>
  <Notes>0</Notes>
  <HiddenSlides>0</HiddenSlides>
  <MMClips>0</MMClips>
  <ScaleCrop>false</ScaleCrop>
  <HeadingPairs>
    <vt:vector size="8" baseType="variant">
      <vt:variant>
        <vt:lpstr>使用字型</vt:lpstr>
      </vt:variant>
      <vt:variant>
        <vt:i4>5</vt:i4>
      </vt:variant>
      <vt:variant>
        <vt:lpstr>佈景主題</vt:lpstr>
      </vt:variant>
      <vt:variant>
        <vt:i4>1</vt:i4>
      </vt:variant>
      <vt:variant>
        <vt:lpstr>內嵌 OLE 伺服程式</vt:lpstr>
      </vt:variant>
      <vt:variant>
        <vt:i4>2</vt:i4>
      </vt:variant>
      <vt:variant>
        <vt:lpstr>投影片標題</vt:lpstr>
      </vt:variant>
      <vt:variant>
        <vt:i4>16</vt:i4>
      </vt:variant>
    </vt:vector>
  </HeadingPairs>
  <TitlesOfParts>
    <vt:vector size="24" baseType="lpstr">
      <vt:lpstr>幼圆</vt:lpstr>
      <vt:lpstr>微軟正黑體</vt:lpstr>
      <vt:lpstr>Arial</vt:lpstr>
      <vt:lpstr>Century Gothic</vt:lpstr>
      <vt:lpstr>Wingdings 3</vt:lpstr>
      <vt:lpstr>絲縷</vt:lpstr>
      <vt:lpstr>Document</vt:lpstr>
      <vt:lpstr>Microsoft Word 文件</vt:lpstr>
      <vt:lpstr>中银香港信科中心项目 -地基与子结构工程(资格预审)</vt:lpstr>
      <vt:lpstr>填写表格规则</vt:lpstr>
      <vt:lpstr>于此投标意向表格张贴pdf 档左证教学</vt:lpstr>
      <vt:lpstr>于此投标意向表格张贴pdf 档左证教学(续)</vt:lpstr>
      <vt:lpstr>A. 不作假聲明</vt:lpstr>
      <vt:lpstr>1. 发展局及屋宇署之认可名册</vt:lpstr>
      <vt:lpstr>2. 过去3年关于套入岩石鋼樁/地基工作經驗</vt:lpstr>
      <vt:lpstr>PowerPoint 簡報</vt:lpstr>
      <vt:lpstr>3.过去3年关于斜坡泥钉加固工程的工作经验</vt:lpstr>
      <vt:lpstr>4.最近3年导致工人死亡或严重人身伤害的地基工程事故</vt:lpstr>
      <vt:lpstr>5. ISO9001, ISO45001 及 ISO14001認證</vt:lpstr>
      <vt:lpstr>6.财政状况</vt:lpstr>
      <vt:lpstr>6.财政状况(续)</vt:lpstr>
      <vt:lpstr>7.同意配合进行背景资料审核</vt:lpstr>
      <vt:lpstr>8.同意配合进行背景资料审核</vt:lpstr>
      <vt:lpstr>B. 主要聯絡人資訊</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中銀香港信科中心項目 -工料測量顧問(評標會議簡報)</dc:title>
  <dc:creator>Chan Wing Yan (陳穎恩)</dc:creator>
  <cp:lastModifiedBy>Chan Wing Yan (陳穎恩)</cp:lastModifiedBy>
  <cp:revision>160</cp:revision>
  <dcterms:created xsi:type="dcterms:W3CDTF">2024-10-21T07:05:15Z</dcterms:created>
  <dcterms:modified xsi:type="dcterms:W3CDTF">2025-07-08T09:20:29Z</dcterms:modified>
</cp:coreProperties>
</file>